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c:style val="2"/>
  <c:chart>
    <c:title>
      <c:layout>
        <c:manualLayout>
          <c:xMode val="edge"/>
          <c:yMode val="edge"/>
          <c:x val="0.30618037328667252"/>
          <c:y val="3.8898642167297576E-2"/>
        </c:manualLayout>
      </c:layout>
      <c:overlay val="0"/>
    </c:title>
    <c:autoTitleDeleted val="0"/>
    <c:plotArea>
      <c:layout/>
      <c:doughnutChart>
        <c:varyColors val="1"/>
        <c:ser>
          <c:idx val="0"/>
          <c:order val="0"/>
          <c:tx>
            <c:strRef>
              <c:f>Sheet1!$B$1</c:f>
              <c:strCache>
                <c:ptCount val="1"/>
                <c:pt idx="0">
                  <c:v>Nutzungsrate</c:v>
                </c:pt>
              </c:strCache>
            </c:strRef>
          </c:tx>
          <c:cat>
            <c:strRef>
              <c:f>Sheet1!$A$2:$A$3</c:f>
              <c:strCache>
                <c:ptCount val="2"/>
                <c:pt idx="0">
                  <c:v>Nutzen Blended Learning</c:v>
                </c:pt>
                <c:pt idx="1">
                  <c:v>Nutzen reine Präsenz/Online</c:v>
                </c:pt>
              </c:strCache>
            </c:strRef>
          </c:cat>
          <c:val>
            <c:numRef>
              <c:f>Sheet1!$B$2:$B$3</c:f>
              <c:numCache>
                <c:formatCode>General</c:formatCode>
                <c:ptCount val="2"/>
                <c:pt idx="0">
                  <c:v>70.3</c:v>
                </c:pt>
                <c:pt idx="1">
                  <c:v>29.7</c:v>
                </c:pt>
              </c:numCache>
            </c:numRef>
          </c:val>
          <c:extLst>
            <c:ext xmlns:c16="http://schemas.microsoft.com/office/drawing/2014/chart" uri="{C3380CC4-5D6E-409C-BE32-E72D297353CC}">
              <c16:uniqueId val="{00000000-F492-C940-97B1-402D81472C86}"/>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27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Guten Tag, sehr geehrte Damen und Herren, liebe Prüfungskommission. Mein Name ist [Ihr Name] und ich freue mich, Ihnen heute die zentralen Ergebnisse meiner Masterarbeit vorzustellen. Der Titel lautet 'Einfluss Digitaler Lernplattformen auf die Berufliche Weiterbildung', mit einem Fokus auf die Chancen und Herausforderungen für die Erwachsenenbildung. In den kommenden fünf Minuten werde ich Sie durch die Kernpunkte meiner literaturbasierten Analyse führen.</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Sollte eine Nachfrage zu konkreten Zahlen oder zur empirischen Evidenz Ihrer Ergebnisse kommen, können Sie diese Folie aufrufen. Gehen Sie auf die jeweilige Kennzahl ein. Betonen Sie zum Beispiel bei der 70%-Nutzung, dass Blended Learning kein Trend, sondern etablierter Standard ist. Die 50% Weiterbildungsbedarf belegen die Dringlichkeit der Professionalisierung. Die 85% zur Didaktik stützen Ihr Kernargument 'Didaktik schlägt Technik'.</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Falls eine Frage zur Rolle der Lehrenden oder zu den theoretischen Grundlagen kommt, können Sie diese Folie aufrufen. Erklären Sie, dass dieses Modell zentral für Ihre Arbeit war, um die Anforderungen an Lehrende zu strukturieren. Führen Sie durch die fünf Dimensionen, die hier visualisiert sind. Betonen Sie, dass laut Ihren Ergebnissen die 'mediendidaktische Kompetenz' der entscheidende Faktor ist, was Ihr Argument 'Didaktik schlägt Technik' untermauert.</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Falls eine Frage zu den konkreten Herausforderungen oder zum 'Digital Divide' kommt, können Sie diese Folie aufrufen. Erklären Sie, dass die Hürden weit über fehlendes Internet hinausgehen. Gehen Sie die Tabelle durch: Unterscheiden Sie klar zwischen den technischen Barrieren – also dem reinen Zugang – und den vielschichtigeren Kompetenzbarrieren. Betonen Sie, dass soziale Faktoren wie Bildung und Einkommen diese Probleme nochmals verstärken. Dies untermauert Ihr zentrales Argument, dass eine rein technische Lösung nicht ausreicht, sondern gezielte didaktische Konzepte und Unterstützungsangebote für diverse Zielgruppen nötig sind, um die digitale Spaltung nicht zu vertiefen.</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Um Ihnen in den nächsten Minuten einen klaren Überblick zu geben, folgt meine Präsentation diesem roten Faden. Wir starten mit der Problemstellung, um die Relevanz des Themas zu verdeutlichen. Anschließend skizziere ich kurz den theoretischen und methodischen Rahmen meiner Arbeit. Darauf aufbauend präsentiere ich Ihnen die zentralen Ergebnisse meiner Analyse, bevor ich mit einem Fazit und einem Ausblick auf zukünftige Forschung schließe.</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Wir starten mit der Problemstellung. Auf der einen Seite steht das enorme Potenzial digitaler Lernplattformen, das wir alle kennen. Auf der anderen Seite steht der Anspruch, nachhaltigen Bildungserfolg für alle zu ermöglichen. Meine Analyse zeigt, dass dazwischen eine kritische Lücke klafft. Erstens wissen wir erstaunlich wenig, wie sich die Tools konkret auf die Lernprozesse auswirken. Zweitens besteht die reale Gefahr, dass wir soziale Ungleichheiten sogar verstärken, anstatt sie zu verringern – Stichwort 'Digital Divide'. Und drittens, und das ist der Kern, fehlt es an empirisch fundiertem Wissen, wie wirksame didaktische Konzepte aussehen müssen. Genau hier setzt meine Forschungsfrage an...</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Um die auf der vorherigen Folie gezeigte Lücke zu schließen, habe ich diese leitende Forschungsfrage formuliert. Sie ist bewusst breit angelegt, um das Thema ganzheitlich zu erfassen. Für eine strukturierte Analyse habe ich sie in drei zentrale Bereiche unterteilt, die auch den roten Faden meiner Arbeit bilden: Zuerst die Analyse der Potenziale, dann die Identifikation der zentralen Herausforderungen und schließlich die Bewertung der tatsächlichen Auswirkungen auf Lernprozesse und Teilhabe.</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Um meine Forschungsfrage zu beantworten, habe ich mich methodisch auf eine systematische Literaturauswertung gestützt. Theoretisch fußt meine Analyse auf drei zentralen Säulen: Erstens die Blended-Learning-Modelle, um die verschiedenen Lernformate zu verstehen. Zweitens das Modell medienpädagogischer Kompetenzen, um die entscheidende Rolle der Lehrenden zu beleuchten. Und drittens die Universal-Design-Prinzipien, um den Aspekt der Inklusion fest zu verankern. Dieser Dreiklang erlaubt eine ganzheitliche und kritische Analyse des Themas.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Kommen wir nun zu den zentralen Ergebnissen. Die größte Chance, die meine Analyse aufzeigt, ist die massive Verbreitung von Blended-Learning. Wie dieses Diagramm verdeutlicht, nutzen über 70 Prozent des Weiterbildungspersonals bereits aktiv solche hybriden Formate. Das ist kein Trend mehr, das ist der neue Standard. Der Grund für diesen Erfolg ist die enorme Flexibilität, die es Lernenden ermöglicht, Weiterbildung besser in ihren Alltag zu integrieren. Dieser praxistaugliche Ansatz ist die wichtigste Grundlage, um die Reichweite der beruflichen Bildung zu erhöhen. Doch diese Flexibilität bringt auch Herausforderungen mit sich, wie wir auf der nächsten Folie sehen werden.</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Nach den Chancen nun zu den Herausforderungen. Meine Analyse hat zwei entscheidende Hürden offengelegt. Erstens: der 'Digital Divide'. Es geht nicht nur um fehlende Geräte, sondern vor allem um mangelnde Kompetenzen – sowohl bei Lernenden als auch bei den Lehrenden selbst, von denen die Hälfte einen hohen Weiterbildungsbedarf angibt. Ohne gezielte Förderung verstärken wir so soziale Ungleichheiten. Zweitens, und das ist ein noch wichtigerer Punkt: Didaktik schlägt Technik. Studien belegen, dass der Lernerfolg nicht von der Plattform abhängt, sondern von ihrer pädagogischen Einbettung. 85 Prozent der Lernenden bestätigen, dass gute didaktische Elemente entscheidend sind. Das bedeutet im Umkehrschluss: Der Erfolg digitaler Bildung wird von Menschen gemacht, nicht von Programmen.</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Zusammenfassend lässt sich sagen: Meine Analyse hat die Chancen flexibler Lernformate bestätigt, aber auch zwei entscheidende Hürden offengelegt: den 'Digital Divide' und die Erkenntnis, dass Didaktik die Technik schlägt. Daraus ergibt sich ein klares Fazit: Es kommt nicht auf das Werkzeug an, sondern darauf, wie wir es nutzen. Die zentrale Implikation ist daher, dass wir in die Köpfe investieren müssen, nicht nur in die Geräte – durch eine nachhaltige Professionalisierung der Lehrenden. Der Blick nach vorn ist ebenso klar: Wir müssen erforschen, welche didaktischen Konzepte für die vielen unterschiedlichen Menschen in der Weiterbildung wirklich funktionieren. Letztlich geht es darum, den Menschen wieder in den Mittelpunkt der digitalen Bildung zu stellen.</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Damit bin ich am Ende meines Vortrags angelangt. Ich danke Ihnen herzlich für Ihre Aufmerksamkeit. Ein besonderer Dank gilt an dieser Stelle auch meiner Betreuung für die wertvolle und konstruktive Begleitung dieser Arbeit. Ich stehe Ihnen nun gerne für Fragen zur Verfügung und freue mich auf die Diskussion.</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‹Nr.›</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Einfluss Digitaler Lernplattformen auf die Berufliche Weiterbildung</a:t>
            </a:r>
          </a:p>
        </p:txBody>
      </p:sp>
      <p:sp>
        <p:nvSpPr>
          <p:cNvPr id="3" name="TextBox 2"/>
          <p:cNvSpPr txBox="1"/>
          <p:nvPr/>
        </p:nvSpPr>
        <p:spPr>
          <a:xfrm>
            <a:off x="457200" y="1784657"/>
            <a:ext cx="8229600" cy="492443"/>
          </a:xfrm>
          <a:prstGeom prst="rect">
            <a:avLst/>
          </a:prstGeom>
          <a:noFill/>
        </p:spPr>
        <p:txBody>
          <a:bodyPr wrap="square" tIns="91440" bIns="91440">
            <a:spAutoFit/>
          </a:bodyPr>
          <a:lstStyle/>
          <a:p>
            <a:pPr algn="l"/>
            <a:r>
              <a:rPr sz="2000" i="1" dirty="0" err="1">
                <a:solidFill>
                  <a:srgbClr val="333333"/>
                </a:solidFill>
                <a:latin typeface="Segoe UI"/>
              </a:rPr>
              <a:t>Chancen</a:t>
            </a:r>
            <a:r>
              <a:rPr sz="2000" i="1" dirty="0">
                <a:solidFill>
                  <a:srgbClr val="333333"/>
                </a:solidFill>
                <a:latin typeface="Segoe UI"/>
              </a:rPr>
              <a:t> und </a:t>
            </a:r>
            <a:r>
              <a:rPr sz="2000" i="1" dirty="0" err="1">
                <a:solidFill>
                  <a:srgbClr val="333333"/>
                </a:solidFill>
                <a:latin typeface="Segoe UI"/>
              </a:rPr>
              <a:t>Herausforderungen</a:t>
            </a:r>
            <a:r>
              <a:rPr sz="2000" i="1" dirty="0">
                <a:solidFill>
                  <a:srgbClr val="333333"/>
                </a:solidFill>
                <a:latin typeface="Segoe UI"/>
              </a:rPr>
              <a:t> für die </a:t>
            </a:r>
            <a:r>
              <a:rPr sz="2000" i="1" dirty="0" err="1">
                <a:solidFill>
                  <a:srgbClr val="333333"/>
                </a:solidFill>
                <a:latin typeface="Segoe UI"/>
              </a:rPr>
              <a:t>Erwachsenenbildung</a:t>
            </a:r>
            <a:endParaRPr sz="2000" i="1" dirty="0">
              <a:solidFill>
                <a:srgbClr val="333333"/>
              </a:solidFill>
              <a:latin typeface="Segoe UI"/>
            </a:endParaRPr>
          </a:p>
        </p:txBody>
      </p:sp>
      <p:sp>
        <p:nvSpPr>
          <p:cNvPr id="4" name="TextBox 3"/>
          <p:cNvSpPr txBox="1"/>
          <p:nvPr/>
        </p:nvSpPr>
        <p:spPr>
          <a:xfrm>
            <a:off x="457200" y="2567677"/>
            <a:ext cx="8229600" cy="492443"/>
          </a:xfrm>
          <a:prstGeom prst="rect">
            <a:avLst/>
          </a:prstGeom>
          <a:noFill/>
        </p:spPr>
        <p:txBody>
          <a:bodyPr wrap="square" tIns="91440" bIns="91440">
            <a:spAutoFit/>
          </a:bodyPr>
          <a:lstStyle/>
          <a:p>
            <a:pPr algn="l"/>
            <a:r>
              <a:rPr sz="2000" i="1">
                <a:solidFill>
                  <a:srgbClr val="333333"/>
                </a:solidFill>
                <a:latin typeface="Segoe UI"/>
              </a:rPr>
              <a:t>Kolloquium zur Masterarbeit von [Ihr Name]</a:t>
            </a:r>
          </a:p>
        </p:txBody>
      </p:sp>
      <p:sp>
        <p:nvSpPr>
          <p:cNvPr id="5" name="TextBox 4"/>
          <p:cNvSpPr txBox="1"/>
          <p:nvPr/>
        </p:nvSpPr>
        <p:spPr>
          <a:xfrm>
            <a:off x="457200" y="3350698"/>
            <a:ext cx="8229600" cy="492443"/>
          </a:xfrm>
          <a:prstGeom prst="rect">
            <a:avLst/>
          </a:prstGeom>
          <a:noFill/>
        </p:spPr>
        <p:txBody>
          <a:bodyPr wrap="square" tIns="91440" bIns="91440">
            <a:spAutoFit/>
          </a:bodyPr>
          <a:lstStyle/>
          <a:p>
            <a:pPr algn="l"/>
            <a:r>
              <a:rPr sz="2000" i="1" dirty="0" err="1">
                <a:solidFill>
                  <a:srgbClr val="333333"/>
                </a:solidFill>
                <a:latin typeface="Segoe UI"/>
              </a:rPr>
              <a:t>Masterstudium</a:t>
            </a:r>
            <a:r>
              <a:rPr sz="2000" i="1" dirty="0">
                <a:solidFill>
                  <a:srgbClr val="333333"/>
                </a:solidFill>
                <a:latin typeface="Segoe UI"/>
              </a:rPr>
              <a:t> </a:t>
            </a:r>
            <a:r>
              <a:rPr sz="2000" i="1" dirty="0" err="1">
                <a:solidFill>
                  <a:srgbClr val="333333"/>
                </a:solidFill>
                <a:latin typeface="Segoe UI"/>
              </a:rPr>
              <a:t>Bildungswissenschaften</a:t>
            </a:r>
            <a:r>
              <a:rPr sz="2000" i="1" dirty="0">
                <a:solidFill>
                  <a:srgbClr val="333333"/>
                </a:solidFill>
                <a:latin typeface="Segoe UI"/>
              </a:rPr>
              <a:t> | Datum: [XX.XX.XXXX]</a:t>
            </a:r>
          </a:p>
        </p:txBody>
      </p:sp>
      <p:sp>
        <p:nvSpPr>
          <p:cNvPr id="6" name="TextBox 5"/>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Backup: Zentrale Kennzahlen im Überblick</a:t>
            </a:r>
          </a:p>
        </p:txBody>
      </p:sp>
      <p:graphicFrame>
        <p:nvGraphicFramePr>
          <p:cNvPr id="3" name="Table 2"/>
          <p:cNvGraphicFramePr>
            <a:graphicFrameLocks noGrp="1"/>
          </p:cNvGraphicFramePr>
          <p:nvPr/>
        </p:nvGraphicFramePr>
        <p:xfrm>
          <a:off x="457200" y="1280160"/>
          <a:ext cx="8229600" cy="2743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48640">
                <a:tc>
                  <a:txBody>
                    <a:bodyPr/>
                    <a:lstStyle/>
                    <a:p>
                      <a:pPr algn="ctr"/>
                      <a:r>
                        <a:rPr sz="1100" b="1"/>
                        <a:t>Kennzahl</a:t>
                      </a:r>
                    </a:p>
                  </a:txBody>
                  <a:tcPr anchor="ctr"/>
                </a:tc>
                <a:tc>
                  <a:txBody>
                    <a:bodyPr/>
                    <a:lstStyle/>
                    <a:p>
                      <a:pPr algn="ctr"/>
                      <a:r>
                        <a:rPr sz="1100" b="1"/>
                        <a:t>Wert</a:t>
                      </a:r>
                    </a:p>
                  </a:txBody>
                  <a:tcPr anchor="ctr"/>
                </a:tc>
                <a:tc>
                  <a:txBody>
                    <a:bodyPr/>
                    <a:lstStyle/>
                    <a:p>
                      <a:pPr algn="ctr"/>
                      <a:r>
                        <a:rPr sz="1100" b="1"/>
                        <a:t>Quelle (vereinfacht)</a:t>
                      </a:r>
                    </a:p>
                  </a:txBody>
                  <a:tcPr anchor="ctr"/>
                </a:tc>
                <a:extLst>
                  <a:ext uri="{0D108BD9-81ED-4DB2-BD59-A6C34878D82A}">
                    <a16:rowId xmlns:a16="http://schemas.microsoft.com/office/drawing/2014/main" val="10000"/>
                  </a:ext>
                </a:extLst>
              </a:tr>
              <a:tr h="548640">
                <a:tc>
                  <a:txBody>
                    <a:bodyPr/>
                    <a:lstStyle/>
                    <a:p>
                      <a:pPr algn="l"/>
                      <a:r>
                        <a:rPr sz="900"/>
                        <a:t>Nutzungsrate von Blended-Learning-Formaten durch Weiterbildungspersonal</a:t>
                      </a:r>
                    </a:p>
                  </a:txBody>
                  <a:tcPr anchor="ctr"/>
                </a:tc>
                <a:tc>
                  <a:txBody>
                    <a:bodyPr/>
                    <a:lstStyle/>
                    <a:p>
                      <a:pPr algn="l"/>
                      <a:r>
                        <a:rPr sz="900"/>
                        <a:t>70,3 %</a:t>
                      </a:r>
                    </a:p>
                  </a:txBody>
                  <a:tcPr anchor="ctr"/>
                </a:tc>
                <a:tc>
                  <a:txBody>
                    <a:bodyPr/>
                    <a:lstStyle/>
                    <a:p>
                      <a:pPr algn="l"/>
                      <a:r>
                        <a:rPr sz="900"/>
                        <a:t>Breitschwerdt et al. 2022</a:t>
                      </a:r>
                    </a:p>
                  </a:txBody>
                  <a:tcPr anchor="ctr"/>
                </a:tc>
                <a:extLst>
                  <a:ext uri="{0D108BD9-81ED-4DB2-BD59-A6C34878D82A}">
                    <a16:rowId xmlns:a16="http://schemas.microsoft.com/office/drawing/2014/main" val="10001"/>
                  </a:ext>
                </a:extLst>
              </a:tr>
              <a:tr h="548640">
                <a:tc>
                  <a:txBody>
                    <a:bodyPr/>
                    <a:lstStyle/>
                    <a:p>
                      <a:pPr algn="l"/>
                      <a:r>
                        <a:rPr sz="900"/>
                        <a:t>Essenzielle Bedeutung didaktischer Elemente für Lernende</a:t>
                      </a:r>
                    </a:p>
                  </a:txBody>
                  <a:tcPr anchor="ctr"/>
                </a:tc>
                <a:tc>
                  <a:txBody>
                    <a:bodyPr/>
                    <a:lstStyle/>
                    <a:p>
                      <a:pPr algn="l"/>
                      <a:r>
                        <a:rPr sz="900"/>
                        <a:t>85 %</a:t>
                      </a:r>
                    </a:p>
                  </a:txBody>
                  <a:tcPr anchor="ctr"/>
                </a:tc>
                <a:tc>
                  <a:txBody>
                    <a:bodyPr/>
                    <a:lstStyle/>
                    <a:p>
                      <a:pPr algn="l"/>
                      <a:r>
                        <a:rPr sz="900"/>
                        <a:t>Westphal et al. 2020</a:t>
                      </a:r>
                    </a:p>
                  </a:txBody>
                  <a:tcPr anchor="ctr"/>
                </a:tc>
                <a:extLst>
                  <a:ext uri="{0D108BD9-81ED-4DB2-BD59-A6C34878D82A}">
                    <a16:rowId xmlns:a16="http://schemas.microsoft.com/office/drawing/2014/main" val="10002"/>
                  </a:ext>
                </a:extLst>
              </a:tr>
              <a:tr h="548640">
                <a:tc>
                  <a:txBody>
                    <a:bodyPr/>
                    <a:lstStyle/>
                    <a:p>
                      <a:pPr algn="l"/>
                      <a:r>
                        <a:rPr sz="900"/>
                        <a:t>„Stark steigender“ Weiterbildungsbedarf bei Lehrenden</a:t>
                      </a:r>
                    </a:p>
                  </a:txBody>
                  <a:tcPr anchor="ctr"/>
                </a:tc>
                <a:tc>
                  <a:txBody>
                    <a:bodyPr/>
                    <a:lstStyle/>
                    <a:p>
                      <a:pPr algn="l"/>
                      <a:r>
                        <a:rPr sz="900"/>
                        <a:t>50 %</a:t>
                      </a:r>
                    </a:p>
                  </a:txBody>
                  <a:tcPr anchor="ctr"/>
                </a:tc>
                <a:tc>
                  <a:txBody>
                    <a:bodyPr/>
                    <a:lstStyle/>
                    <a:p>
                      <a:pPr algn="l"/>
                      <a:r>
                        <a:rPr sz="900"/>
                        <a:t>Steinhöfel/Rosenberg 2016</a:t>
                      </a:r>
                    </a:p>
                  </a:txBody>
                  <a:tcPr anchor="ctr"/>
                </a:tc>
                <a:extLst>
                  <a:ext uri="{0D108BD9-81ED-4DB2-BD59-A6C34878D82A}">
                    <a16:rowId xmlns:a16="http://schemas.microsoft.com/office/drawing/2014/main" val="10003"/>
                  </a:ext>
                </a:extLst>
              </a:tr>
              <a:tr h="548640">
                <a:tc>
                  <a:txBody>
                    <a:bodyPr/>
                    <a:lstStyle/>
                    <a:p>
                      <a:pPr algn="l"/>
                      <a:r>
                        <a:rPr sz="900"/>
                        <a:t>Verbreitete Nutzung von Smartphones für den Zugang zu Lernplattformen</a:t>
                      </a:r>
                    </a:p>
                  </a:txBody>
                  <a:tcPr anchor="ctr"/>
                </a:tc>
                <a:tc>
                  <a:txBody>
                    <a:bodyPr/>
                    <a:lstStyle/>
                    <a:p>
                      <a:pPr algn="l"/>
                      <a:r>
                        <a:rPr sz="900"/>
                        <a:t>66 %</a:t>
                      </a:r>
                    </a:p>
                  </a:txBody>
                  <a:tcPr anchor="ctr"/>
                </a:tc>
                <a:tc>
                  <a:txBody>
                    <a:bodyPr/>
                    <a:lstStyle/>
                    <a:p>
                      <a:pPr algn="l"/>
                      <a:r>
                        <a:rPr sz="900"/>
                        <a:t>Breitschwerdt et al. 2022</a:t>
                      </a:r>
                    </a:p>
                  </a:txBody>
                  <a:tcPr anchor="ctr"/>
                </a:tc>
                <a:extLst>
                  <a:ext uri="{0D108BD9-81ED-4DB2-BD59-A6C34878D82A}">
                    <a16:rowId xmlns:a16="http://schemas.microsoft.com/office/drawing/2014/main" val="10004"/>
                  </a:ext>
                </a:extLst>
              </a:tr>
            </a:tbl>
          </a:graphicData>
        </a:graphic>
      </p:graphicFrame>
      <p:sp>
        <p:nvSpPr>
          <p:cNvPr id="4" name="TextBox 3"/>
          <p:cNvSpPr txBox="1"/>
          <p:nvPr/>
        </p:nvSpPr>
        <p:spPr>
          <a:xfrm>
            <a:off x="457200" y="6400800"/>
            <a:ext cx="5486400" cy="457200"/>
          </a:xfrm>
          <a:prstGeom prst="rect">
            <a:avLst/>
          </a:prstGeom>
          <a:noFill/>
        </p:spPr>
        <p:txBody>
          <a:bodyPr wrap="none">
            <a:spAutoFit/>
          </a:bodyPr>
          <a:lstStyle/>
          <a:p>
            <a:pPr algn="l"/>
            <a:r>
              <a:rPr sz="1000">
                <a:solidFill>
                  <a:srgbClr val="666666"/>
                </a:solidFill>
                <a:latin typeface="Segoe UI"/>
              </a:rPr>
              <a:t>Diese Folie ist als Backup für die Q&amp;A-Session gedacht, um die Hauptargumente mit empirischen Daten zu untermauern.</a:t>
            </a:r>
          </a:p>
        </p:txBody>
      </p:sp>
      <p:sp>
        <p:nvSpPr>
          <p:cNvPr id="5" name="TextBox 4"/>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Backup: Modell medienpädagogischer Kompetenzen (n. Pachner 2018)</a:t>
            </a:r>
          </a:p>
        </p:txBody>
      </p:sp>
      <p:sp>
        <p:nvSpPr>
          <p:cNvPr id="3" name="TextBox 2"/>
          <p:cNvSpPr txBox="1"/>
          <p:nvPr/>
        </p:nvSpPr>
        <p:spPr>
          <a:xfrm>
            <a:off x="457200" y="1280160"/>
            <a:ext cx="8229600" cy="731520"/>
          </a:xfrm>
          <a:prstGeom prst="rect">
            <a:avLst/>
          </a:prstGeom>
          <a:noFill/>
        </p:spPr>
        <p:txBody>
          <a:bodyPr wrap="square" tIns="91440" bIns="91440">
            <a:spAutoFit/>
          </a:bodyPr>
          <a:lstStyle/>
          <a:p>
            <a:pPr algn="l"/>
            <a:r>
              <a:rPr sz="1600" i="1">
                <a:solidFill>
                  <a:srgbClr val="333333"/>
                </a:solidFill>
                <a:latin typeface="Segoe UI"/>
              </a:rPr>
              <a:t>Dieses Modell war zentral für die Analyse der Anforderungen an Lehrende. Es strukturiert die notwendigen Fähigkeiten in fünf Dimensionen und bildete die Grundlage für die Diskussion der Herausforderungen.</a:t>
            </a:r>
          </a:p>
        </p:txBody>
      </p:sp>
      <p:graphicFrame>
        <p:nvGraphicFramePr>
          <p:cNvPr id="5" name="Table 4"/>
          <p:cNvGraphicFramePr>
            <a:graphicFrameLocks noGrp="1"/>
          </p:cNvGraphicFramePr>
          <p:nvPr>
            <p:extLst>
              <p:ext uri="{D42A27DB-BD31-4B8C-83A1-F6EECF244321}">
                <p14:modId xmlns:p14="http://schemas.microsoft.com/office/powerpoint/2010/main" val="181212601"/>
              </p:ext>
            </p:extLst>
          </p:nvPr>
        </p:nvGraphicFramePr>
        <p:xfrm>
          <a:off x="457200" y="2582392"/>
          <a:ext cx="8229600" cy="2743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algn="ctr"/>
                      <a:r>
                        <a:rPr sz="1100" b="1"/>
                        <a:t>Kompetenzdimension</a:t>
                      </a:r>
                    </a:p>
                  </a:txBody>
                  <a:tcPr anchor="ctr"/>
                </a:tc>
                <a:tc>
                  <a:txBody>
                    <a:bodyPr/>
                    <a:lstStyle/>
                    <a:p>
                      <a:pPr algn="ctr"/>
                      <a:r>
                        <a:rPr sz="1100" b="1" dirty="0" err="1"/>
                        <a:t>Kernfähigkeit</a:t>
                      </a:r>
                      <a:endParaRPr sz="1100" b="1" dirty="0"/>
                    </a:p>
                  </a:txBody>
                  <a:tcPr anchor="ctr"/>
                </a:tc>
                <a:extLst>
                  <a:ext uri="{0D108BD9-81ED-4DB2-BD59-A6C34878D82A}">
                    <a16:rowId xmlns:a16="http://schemas.microsoft.com/office/drawing/2014/main" val="10000"/>
                  </a:ext>
                </a:extLst>
              </a:tr>
              <a:tr h="457200">
                <a:tc>
                  <a:txBody>
                    <a:bodyPr/>
                    <a:lstStyle/>
                    <a:p>
                      <a:pPr algn="l"/>
                      <a:r>
                        <a:rPr sz="900"/>
                        <a:t>Mediendidaktische Kompetenz</a:t>
                      </a:r>
                    </a:p>
                  </a:txBody>
                  <a:tcPr anchor="ctr"/>
                </a:tc>
                <a:tc>
                  <a:txBody>
                    <a:bodyPr/>
                    <a:lstStyle/>
                    <a:p>
                      <a:pPr algn="l"/>
                      <a:r>
                        <a:rPr sz="900"/>
                        <a:t>Medien gezielt zur Unterstützung von Lernprozessen einsetzen.</a:t>
                      </a:r>
                    </a:p>
                  </a:txBody>
                  <a:tcPr anchor="ctr"/>
                </a:tc>
                <a:extLst>
                  <a:ext uri="{0D108BD9-81ED-4DB2-BD59-A6C34878D82A}">
                    <a16:rowId xmlns:a16="http://schemas.microsoft.com/office/drawing/2014/main" val="10001"/>
                  </a:ext>
                </a:extLst>
              </a:tr>
              <a:tr h="457200">
                <a:tc>
                  <a:txBody>
                    <a:bodyPr/>
                    <a:lstStyle/>
                    <a:p>
                      <a:pPr algn="l"/>
                      <a:r>
                        <a:rPr sz="900"/>
                        <a:t>Fachbezogene Medienkompetenz</a:t>
                      </a:r>
                    </a:p>
                  </a:txBody>
                  <a:tcPr anchor="ctr"/>
                </a:tc>
                <a:tc>
                  <a:txBody>
                    <a:bodyPr/>
                    <a:lstStyle/>
                    <a:p>
                      <a:pPr algn="l"/>
                      <a:r>
                        <a:rPr sz="900"/>
                        <a:t>Fachwissen für digitale Formate didaktisch aufbereiten.</a:t>
                      </a:r>
                    </a:p>
                  </a:txBody>
                  <a:tcPr anchor="ctr"/>
                </a:tc>
                <a:extLst>
                  <a:ext uri="{0D108BD9-81ED-4DB2-BD59-A6C34878D82A}">
                    <a16:rowId xmlns:a16="http://schemas.microsoft.com/office/drawing/2014/main" val="10002"/>
                  </a:ext>
                </a:extLst>
              </a:tr>
              <a:tr h="457200">
                <a:tc>
                  <a:txBody>
                    <a:bodyPr/>
                    <a:lstStyle/>
                    <a:p>
                      <a:pPr algn="l"/>
                      <a:r>
                        <a:rPr sz="900"/>
                        <a:t>Medienbezogene Feldkompetenz</a:t>
                      </a:r>
                    </a:p>
                  </a:txBody>
                  <a:tcPr anchor="ctr"/>
                </a:tc>
                <a:tc>
                  <a:txBody>
                    <a:bodyPr/>
                    <a:lstStyle/>
                    <a:p>
                      <a:pPr algn="l"/>
                      <a:r>
                        <a:rPr sz="900"/>
                        <a:t>Digitale Bildungslandschaft &amp; Tools kennen und bewerten.</a:t>
                      </a:r>
                    </a:p>
                  </a:txBody>
                  <a:tcPr anchor="ctr"/>
                </a:tc>
                <a:extLst>
                  <a:ext uri="{0D108BD9-81ED-4DB2-BD59-A6C34878D82A}">
                    <a16:rowId xmlns:a16="http://schemas.microsoft.com/office/drawing/2014/main" val="10003"/>
                  </a:ext>
                </a:extLst>
              </a:tr>
              <a:tr h="457200">
                <a:tc>
                  <a:txBody>
                    <a:bodyPr/>
                    <a:lstStyle/>
                    <a:p>
                      <a:pPr algn="l"/>
                      <a:r>
                        <a:rPr sz="900"/>
                        <a:t>Medienbezogene Personale K.</a:t>
                      </a:r>
                    </a:p>
                  </a:txBody>
                  <a:tcPr anchor="ctr"/>
                </a:tc>
                <a:tc>
                  <a:txBody>
                    <a:bodyPr/>
                    <a:lstStyle/>
                    <a:p>
                      <a:pPr algn="l"/>
                      <a:r>
                        <a:rPr sz="900"/>
                        <a:t>Souveräner Umgang mit Technik; Reflexions- &amp; Problemlösefähigkeit.</a:t>
                      </a:r>
                    </a:p>
                  </a:txBody>
                  <a:tcPr anchor="ctr"/>
                </a:tc>
                <a:extLst>
                  <a:ext uri="{0D108BD9-81ED-4DB2-BD59-A6C34878D82A}">
                    <a16:rowId xmlns:a16="http://schemas.microsoft.com/office/drawing/2014/main" val="10004"/>
                  </a:ext>
                </a:extLst>
              </a:tr>
              <a:tr h="457200">
                <a:tc>
                  <a:txBody>
                    <a:bodyPr/>
                    <a:lstStyle/>
                    <a:p>
                      <a:pPr algn="l"/>
                      <a:r>
                        <a:rPr sz="900"/>
                        <a:t>Allgemeine Medienkompetenz</a:t>
                      </a:r>
                    </a:p>
                  </a:txBody>
                  <a:tcPr anchor="ctr"/>
                </a:tc>
                <a:tc>
                  <a:txBody>
                    <a:bodyPr/>
                    <a:lstStyle/>
                    <a:p>
                      <a:pPr algn="l"/>
                      <a:r>
                        <a:rPr sz="900" dirty="0" err="1"/>
                        <a:t>Grundlegende</a:t>
                      </a:r>
                      <a:r>
                        <a:rPr sz="900" dirty="0"/>
                        <a:t> </a:t>
                      </a:r>
                      <a:r>
                        <a:rPr sz="900" dirty="0" err="1"/>
                        <a:t>Fähigkeit</a:t>
                      </a:r>
                      <a:r>
                        <a:rPr sz="900" dirty="0"/>
                        <a:t> </a:t>
                      </a:r>
                      <a:r>
                        <a:rPr sz="900" dirty="0" err="1"/>
                        <a:t>zur</a:t>
                      </a:r>
                      <a:r>
                        <a:rPr sz="900" dirty="0"/>
                        <a:t> </a:t>
                      </a:r>
                      <a:r>
                        <a:rPr sz="900" dirty="0" err="1"/>
                        <a:t>sicheren</a:t>
                      </a:r>
                      <a:r>
                        <a:rPr sz="900" dirty="0"/>
                        <a:t> &amp; </a:t>
                      </a:r>
                      <a:r>
                        <a:rPr sz="900" dirty="0" err="1"/>
                        <a:t>kritischen</a:t>
                      </a:r>
                      <a:r>
                        <a:rPr sz="900" dirty="0"/>
                        <a:t> </a:t>
                      </a:r>
                      <a:r>
                        <a:rPr sz="900" dirty="0" err="1"/>
                        <a:t>Mediennutzung</a:t>
                      </a:r>
                      <a:r>
                        <a:rPr sz="900" dirty="0"/>
                        <a:t>.</a:t>
                      </a:r>
                    </a:p>
                  </a:txBody>
                  <a:tcPr anchor="ctr"/>
                </a:tc>
                <a:extLst>
                  <a:ext uri="{0D108BD9-81ED-4DB2-BD59-A6C34878D82A}">
                    <a16:rowId xmlns:a16="http://schemas.microsoft.com/office/drawing/2014/main" val="10005"/>
                  </a:ext>
                </a:extLst>
              </a:tr>
            </a:tbl>
          </a:graphicData>
        </a:graphic>
      </p:graphicFrame>
      <p:sp>
        <p:nvSpPr>
          <p:cNvPr id="6" name="TextBox 5"/>
          <p:cNvSpPr txBox="1"/>
          <p:nvPr/>
        </p:nvSpPr>
        <p:spPr>
          <a:xfrm>
            <a:off x="457200" y="6400800"/>
            <a:ext cx="5486400" cy="457200"/>
          </a:xfrm>
          <a:prstGeom prst="rect">
            <a:avLst/>
          </a:prstGeom>
          <a:noFill/>
        </p:spPr>
        <p:txBody>
          <a:bodyPr wrap="none">
            <a:spAutoFit/>
          </a:bodyPr>
          <a:lstStyle/>
          <a:p>
            <a:pPr algn="l"/>
            <a:r>
              <a:rPr sz="1000" dirty="0">
                <a:solidFill>
                  <a:srgbClr val="666666"/>
                </a:solidFill>
                <a:latin typeface="Segoe UI"/>
              </a:rPr>
              <a:t>Quelle: </a:t>
            </a:r>
            <a:r>
              <a:rPr sz="1000" dirty="0" err="1">
                <a:solidFill>
                  <a:srgbClr val="666666"/>
                </a:solidFill>
                <a:latin typeface="Segoe UI"/>
              </a:rPr>
              <a:t>Eigene</a:t>
            </a:r>
            <a:r>
              <a:rPr sz="1000" dirty="0">
                <a:solidFill>
                  <a:srgbClr val="666666"/>
                </a:solidFill>
                <a:latin typeface="Segoe UI"/>
              </a:rPr>
              <a:t> </a:t>
            </a:r>
            <a:r>
              <a:rPr sz="1000" dirty="0" err="1">
                <a:solidFill>
                  <a:srgbClr val="666666"/>
                </a:solidFill>
                <a:latin typeface="Segoe UI"/>
              </a:rPr>
              <a:t>Darstellung</a:t>
            </a:r>
            <a:r>
              <a:rPr sz="1000" dirty="0">
                <a:solidFill>
                  <a:srgbClr val="666666"/>
                </a:solidFill>
                <a:latin typeface="Segoe UI"/>
              </a:rPr>
              <a:t> in </a:t>
            </a:r>
            <a:r>
              <a:rPr sz="1000" dirty="0" err="1">
                <a:solidFill>
                  <a:srgbClr val="666666"/>
                </a:solidFill>
                <a:latin typeface="Segoe UI"/>
              </a:rPr>
              <a:t>Anlehnung</a:t>
            </a:r>
            <a:r>
              <a:rPr sz="1000" dirty="0">
                <a:solidFill>
                  <a:srgbClr val="666666"/>
                </a:solidFill>
                <a:latin typeface="Segoe UI"/>
              </a:rPr>
              <a:t> an Pachner (2018, S. 2). </a:t>
            </a:r>
            <a:r>
              <a:rPr sz="1000" dirty="0" err="1">
                <a:solidFill>
                  <a:srgbClr val="666666"/>
                </a:solidFill>
                <a:latin typeface="Segoe UI"/>
              </a:rPr>
              <a:t>Dient</a:t>
            </a:r>
            <a:r>
              <a:rPr sz="1000" dirty="0">
                <a:solidFill>
                  <a:srgbClr val="666666"/>
                </a:solidFill>
                <a:latin typeface="Segoe UI"/>
              </a:rPr>
              <a:t> </a:t>
            </a:r>
            <a:r>
              <a:rPr sz="1000" dirty="0" err="1">
                <a:solidFill>
                  <a:srgbClr val="666666"/>
                </a:solidFill>
                <a:latin typeface="Segoe UI"/>
              </a:rPr>
              <a:t>zur</a:t>
            </a:r>
            <a:r>
              <a:rPr sz="1000" dirty="0">
                <a:solidFill>
                  <a:srgbClr val="666666"/>
                </a:solidFill>
                <a:latin typeface="Segoe UI"/>
              </a:rPr>
              <a:t> </a:t>
            </a:r>
            <a:r>
              <a:rPr sz="1000" dirty="0" err="1">
                <a:solidFill>
                  <a:srgbClr val="666666"/>
                </a:solidFill>
                <a:latin typeface="Segoe UI"/>
              </a:rPr>
              <a:t>Beantwortung</a:t>
            </a:r>
            <a:r>
              <a:rPr sz="1000" dirty="0">
                <a:solidFill>
                  <a:srgbClr val="666666"/>
                </a:solidFill>
                <a:latin typeface="Segoe UI"/>
              </a:rPr>
              <a:t> von </a:t>
            </a:r>
            <a:r>
              <a:rPr sz="1000" dirty="0" err="1">
                <a:solidFill>
                  <a:srgbClr val="666666"/>
                </a:solidFill>
                <a:latin typeface="Segoe UI"/>
              </a:rPr>
              <a:t>Nachfragen</a:t>
            </a:r>
            <a:r>
              <a:rPr sz="1000" dirty="0">
                <a:solidFill>
                  <a:srgbClr val="666666"/>
                </a:solidFill>
                <a:latin typeface="Segoe UI"/>
              </a:rPr>
              <a:t> </a:t>
            </a:r>
            <a:r>
              <a:rPr sz="1000" dirty="0" err="1">
                <a:solidFill>
                  <a:srgbClr val="666666"/>
                </a:solidFill>
                <a:latin typeface="Segoe UI"/>
              </a:rPr>
              <a:t>zum</a:t>
            </a:r>
            <a:r>
              <a:rPr sz="1000" dirty="0">
                <a:solidFill>
                  <a:srgbClr val="666666"/>
                </a:solidFill>
                <a:latin typeface="Segoe UI"/>
              </a:rPr>
              <a:t> </a:t>
            </a:r>
            <a:r>
              <a:rPr sz="1000" dirty="0" err="1">
                <a:solidFill>
                  <a:srgbClr val="666666"/>
                </a:solidFill>
                <a:latin typeface="Segoe UI"/>
              </a:rPr>
              <a:t>theoretischen</a:t>
            </a:r>
            <a:r>
              <a:rPr sz="1000" dirty="0">
                <a:solidFill>
                  <a:srgbClr val="666666"/>
                </a:solidFill>
                <a:latin typeface="Segoe UI"/>
              </a:rPr>
              <a:t> Rahmen.</a:t>
            </a:r>
          </a:p>
        </p:txBody>
      </p:sp>
      <p:sp>
        <p:nvSpPr>
          <p:cNvPr id="7" name="TextBox 6"/>
          <p:cNvSpPr txBox="1"/>
          <p:nvPr/>
        </p:nvSpPr>
        <p:spPr>
          <a:xfrm>
            <a:off x="7772400" y="6309360"/>
            <a:ext cx="914400" cy="457200"/>
          </a:xfrm>
          <a:prstGeom prst="rect">
            <a:avLst/>
          </a:prstGeom>
          <a:noFill/>
        </p:spPr>
        <p:txBody>
          <a:bodyPr wrap="none">
            <a:spAutoFit/>
          </a:bodyPr>
          <a:lstStyle/>
          <a:p>
            <a:pPr algn="r"/>
            <a:r>
              <a:rPr sz="1000" dirty="0">
                <a:solidFill>
                  <a:srgbClr val="666666"/>
                </a:solidFill>
                <a:latin typeface="Segoe UI"/>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Backup: Der „Digital Divide“ im Detail</a:t>
            </a:r>
          </a:p>
        </p:txBody>
      </p:sp>
      <p:sp>
        <p:nvSpPr>
          <p:cNvPr id="3" name="TextBox 2"/>
          <p:cNvSpPr txBox="1"/>
          <p:nvPr/>
        </p:nvSpPr>
        <p:spPr>
          <a:xfrm>
            <a:off x="457200" y="1280160"/>
            <a:ext cx="8229600" cy="731520"/>
          </a:xfrm>
          <a:prstGeom prst="rect">
            <a:avLst/>
          </a:prstGeom>
          <a:noFill/>
        </p:spPr>
        <p:txBody>
          <a:bodyPr wrap="square" tIns="91440" bIns="91440">
            <a:spAutoFit/>
          </a:bodyPr>
          <a:lstStyle/>
          <a:p>
            <a:pPr algn="l"/>
            <a:r>
              <a:rPr sz="1600" i="1">
                <a:solidFill>
                  <a:srgbClr val="333333"/>
                </a:solidFill>
                <a:latin typeface="Segoe UI"/>
              </a:rPr>
              <a:t>Die Analyse zeigt, dass der „Digital Divide“ eine vielschichtige Herausforderung ist. Die Barrieren lassen sich in zwei Hauptkategorien einteilen: technische Zugangs- und soziale Kompetenzhürden.</a:t>
            </a:r>
          </a:p>
        </p:txBody>
      </p:sp>
      <p:graphicFrame>
        <p:nvGraphicFramePr>
          <p:cNvPr id="4" name="Table 3"/>
          <p:cNvGraphicFramePr>
            <a:graphicFrameLocks noGrp="1"/>
          </p:cNvGraphicFramePr>
          <p:nvPr/>
        </p:nvGraphicFramePr>
        <p:xfrm>
          <a:off x="457200" y="2194560"/>
          <a:ext cx="8229600" cy="2743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48640">
                <a:tc>
                  <a:txBody>
                    <a:bodyPr/>
                    <a:lstStyle/>
                    <a:p>
                      <a:pPr algn="ctr"/>
                      <a:r>
                        <a:rPr sz="1100" b="1"/>
                        <a:t>Art der Barriere</a:t>
                      </a:r>
                    </a:p>
                  </a:txBody>
                  <a:tcPr anchor="ctr"/>
                </a:tc>
                <a:tc>
                  <a:txBody>
                    <a:bodyPr/>
                    <a:lstStyle/>
                    <a:p>
                      <a:pPr algn="ctr"/>
                      <a:r>
                        <a:rPr sz="1100" b="1"/>
                        <a:t>Spezifische Hürde</a:t>
                      </a:r>
                    </a:p>
                  </a:txBody>
                  <a:tcPr anchor="ctr"/>
                </a:tc>
                <a:tc>
                  <a:txBody>
                    <a:bodyPr/>
                    <a:lstStyle/>
                    <a:p>
                      <a:pPr algn="ctr"/>
                      <a:r>
                        <a:rPr sz="1100" b="1"/>
                        <a:t>Folgen &amp; Betroffene Gruppen</a:t>
                      </a:r>
                    </a:p>
                  </a:txBody>
                  <a:tcPr anchor="ctr"/>
                </a:tc>
                <a:extLst>
                  <a:ext uri="{0D108BD9-81ED-4DB2-BD59-A6C34878D82A}">
                    <a16:rowId xmlns:a16="http://schemas.microsoft.com/office/drawing/2014/main" val="10000"/>
                  </a:ext>
                </a:extLst>
              </a:tr>
              <a:tr h="548640">
                <a:tc>
                  <a:txBody>
                    <a:bodyPr/>
                    <a:lstStyle/>
                    <a:p>
                      <a:pPr algn="l"/>
                      <a:r>
                        <a:rPr sz="900"/>
                        <a:t>Technisch: Infrastruktur</a:t>
                      </a:r>
                    </a:p>
                  </a:txBody>
                  <a:tcPr anchor="ctr"/>
                </a:tc>
                <a:tc>
                  <a:txBody>
                    <a:bodyPr/>
                    <a:lstStyle/>
                    <a:p>
                      <a:pPr algn="l"/>
                      <a:r>
                        <a:rPr sz="900"/>
                        <a:t>Fehlende/veraltete Endgeräte; instabile Internetverbindungen (v.a. ländl. Raum).</a:t>
                      </a:r>
                    </a:p>
                  </a:txBody>
                  <a:tcPr anchor="ctr"/>
                </a:tc>
                <a:tc>
                  <a:txBody>
                    <a:bodyPr/>
                    <a:lstStyle/>
                    <a:p>
                      <a:pPr algn="l"/>
                      <a:r>
                        <a:rPr sz="900"/>
                        <a:t>Direkter Ausschluss von der Teilnahme. Betrifft v.a. einkommensschwache und ältere Gruppen.</a:t>
                      </a:r>
                    </a:p>
                  </a:txBody>
                  <a:tcPr anchor="ctr"/>
                </a:tc>
                <a:extLst>
                  <a:ext uri="{0D108BD9-81ED-4DB2-BD59-A6C34878D82A}">
                    <a16:rowId xmlns:a16="http://schemas.microsoft.com/office/drawing/2014/main" val="10001"/>
                  </a:ext>
                </a:extLst>
              </a:tr>
              <a:tr h="548640">
                <a:tc>
                  <a:txBody>
                    <a:bodyPr/>
                    <a:lstStyle/>
                    <a:p>
                      <a:pPr algn="l"/>
                      <a:r>
                        <a:rPr sz="900"/>
                        <a:t>Technisch: Plattform-Design</a:t>
                      </a:r>
                    </a:p>
                  </a:txBody>
                  <a:tcPr anchor="ctr"/>
                </a:tc>
                <a:tc>
                  <a:txBody>
                    <a:bodyPr/>
                    <a:lstStyle/>
                    <a:p>
                      <a:pPr algn="l"/>
                      <a:r>
                        <a:rPr sz="900"/>
                        <a:t>Komplexe Bedienung, technische Fehler, mangelnde Barrierefreiheit (Usability).</a:t>
                      </a:r>
                    </a:p>
                  </a:txBody>
                  <a:tcPr anchor="ctr"/>
                </a:tc>
                <a:tc>
                  <a:txBody>
                    <a:bodyPr/>
                    <a:lstStyle/>
                    <a:p>
                      <a:pPr algn="l"/>
                      <a:r>
                        <a:rPr sz="900"/>
                        <a:t>Hohe Frustration und Abbruchquoten bei wenig technikaffinen Nutzer*innen.</a:t>
                      </a:r>
                    </a:p>
                  </a:txBody>
                  <a:tcPr anchor="ctr"/>
                </a:tc>
                <a:extLst>
                  <a:ext uri="{0D108BD9-81ED-4DB2-BD59-A6C34878D82A}">
                    <a16:rowId xmlns:a16="http://schemas.microsoft.com/office/drawing/2014/main" val="10002"/>
                  </a:ext>
                </a:extLst>
              </a:tr>
              <a:tr h="548640">
                <a:tc>
                  <a:txBody>
                    <a:bodyPr/>
                    <a:lstStyle/>
                    <a:p>
                      <a:pPr algn="l"/>
                      <a:r>
                        <a:rPr sz="900"/>
                        <a:t>Kompetenz: Anwendung</a:t>
                      </a:r>
                    </a:p>
                  </a:txBody>
                  <a:tcPr anchor="ctr"/>
                </a:tc>
                <a:tc>
                  <a:txBody>
                    <a:bodyPr/>
                    <a:lstStyle/>
                    <a:p>
                      <a:pPr algn="l"/>
                      <a:r>
                        <a:rPr sz="900"/>
                        <a:t>Geringe digitale Grundkompetenzen in der Bedienung von Software und Geräten.</a:t>
                      </a:r>
                    </a:p>
                  </a:txBody>
                  <a:tcPr anchor="ctr"/>
                </a:tc>
                <a:tc>
                  <a:txBody>
                    <a:bodyPr/>
                    <a:lstStyle/>
                    <a:p>
                      <a:pPr algn="l"/>
                      <a:r>
                        <a:rPr sz="900"/>
                        <a:t>Potenziale der Plattformen werden nicht ausgeschöpft; Überforderung.</a:t>
                      </a:r>
                    </a:p>
                  </a:txBody>
                  <a:tcPr anchor="ctr"/>
                </a:tc>
                <a:extLst>
                  <a:ext uri="{0D108BD9-81ED-4DB2-BD59-A6C34878D82A}">
                    <a16:rowId xmlns:a16="http://schemas.microsoft.com/office/drawing/2014/main" val="10003"/>
                  </a:ext>
                </a:extLst>
              </a:tr>
              <a:tr h="548640">
                <a:tc>
                  <a:txBody>
                    <a:bodyPr/>
                    <a:lstStyle/>
                    <a:p>
                      <a:pPr algn="l"/>
                      <a:r>
                        <a:rPr sz="900"/>
                        <a:t>Kompetenz: Inhalt</a:t>
                      </a:r>
                    </a:p>
                  </a:txBody>
                  <a:tcPr anchor="ctr"/>
                </a:tc>
                <a:tc>
                  <a:txBody>
                    <a:bodyPr/>
                    <a:lstStyle/>
                    <a:p>
                      <a:pPr algn="l"/>
                      <a:r>
                        <a:rPr sz="900"/>
                        <a:t>Schwierigkeiten, Glaubwürdigkeit von Online-Informationen zu bewerten (ca. 22% der Erwachsenen).</a:t>
                      </a:r>
                    </a:p>
                  </a:txBody>
                  <a:tcPr anchor="ctr"/>
                </a:tc>
                <a:tc>
                  <a:txBody>
                    <a:bodyPr/>
                    <a:lstStyle/>
                    <a:p>
                      <a:pPr algn="l"/>
                      <a:r>
                        <a:rPr sz="900"/>
                        <a:t>Eingeschränkte Fähigkeit zum selbstgesteuerten Lernen; Anfälligkeit für Desinformation.</a:t>
                      </a:r>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457200" y="6400800"/>
            <a:ext cx="5486400" cy="457200"/>
          </a:xfrm>
          <a:prstGeom prst="rect">
            <a:avLst/>
          </a:prstGeom>
          <a:noFill/>
        </p:spPr>
        <p:txBody>
          <a:bodyPr wrap="none">
            <a:spAutoFit/>
          </a:bodyPr>
          <a:lstStyle/>
          <a:p>
            <a:pPr algn="l"/>
            <a:r>
              <a:rPr sz="1000">
                <a:solidFill>
                  <a:srgbClr val="666666"/>
                </a:solidFill>
                <a:latin typeface="Segoe UI"/>
              </a:rPr>
              <a:t>Quellen (Beispiele): Rummler et al. 2020; Breitschwerdt et al. 2022; Pachner 2018. Diese Folie dient zur Detaillierung bei Nachfragen.</a:t>
            </a:r>
          </a:p>
        </p:txBody>
      </p:sp>
      <p:sp>
        <p:nvSpPr>
          <p:cNvPr id="6" name="TextBox 5"/>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dirty="0">
                <a:solidFill>
                  <a:srgbClr val="000000"/>
                </a:solidFill>
                <a:latin typeface="Segoe UI"/>
              </a:rPr>
              <a:t>Agenda: Der rote Faden</a:t>
            </a:r>
          </a:p>
        </p:txBody>
      </p:sp>
      <p:sp>
        <p:nvSpPr>
          <p:cNvPr id="3" name="TextBox 2"/>
          <p:cNvSpPr txBox="1"/>
          <p:nvPr/>
        </p:nvSpPr>
        <p:spPr>
          <a:xfrm>
            <a:off x="457200" y="1280160"/>
            <a:ext cx="8229600" cy="1554272"/>
          </a:xfrm>
          <a:prstGeom prst="rect">
            <a:avLst/>
          </a:prstGeom>
          <a:noFill/>
        </p:spPr>
        <p:txBody>
          <a:bodyPr wrap="square" lIns="182880" rIns="182880">
            <a:spAutoFit/>
          </a:bodyPr>
          <a:lstStyle/>
          <a:p>
            <a:pPr algn="l">
              <a:spcAft>
                <a:spcPts val="600"/>
              </a:spcAft>
            </a:pPr>
            <a:r>
              <a:rPr sz="2000" b="1" dirty="0">
                <a:solidFill>
                  <a:srgbClr val="000000"/>
                </a:solidFill>
                <a:latin typeface="Segoe UI"/>
              </a:rPr>
              <a:t>1. </a:t>
            </a:r>
            <a:r>
              <a:rPr sz="2000" dirty="0" err="1">
                <a:latin typeface="Segoe UI"/>
              </a:rPr>
              <a:t>Problemstellung</a:t>
            </a:r>
            <a:r>
              <a:rPr sz="2000" dirty="0">
                <a:latin typeface="Segoe UI"/>
              </a:rPr>
              <a:t> &amp; </a:t>
            </a:r>
            <a:r>
              <a:rPr sz="2000" dirty="0" err="1">
                <a:latin typeface="Segoe UI"/>
              </a:rPr>
              <a:t>Relevanz</a:t>
            </a:r>
            <a:r>
              <a:rPr sz="2000" dirty="0">
                <a:latin typeface="Segoe UI"/>
              </a:rPr>
              <a:t> </a:t>
            </a:r>
          </a:p>
          <a:p>
            <a:pPr algn="l">
              <a:spcAft>
                <a:spcPts val="600"/>
              </a:spcAft>
            </a:pPr>
            <a:r>
              <a:rPr sz="2000" b="1" dirty="0">
                <a:solidFill>
                  <a:srgbClr val="000000"/>
                </a:solidFill>
                <a:latin typeface="Segoe UI"/>
              </a:rPr>
              <a:t>2. </a:t>
            </a:r>
            <a:r>
              <a:rPr sz="2000" dirty="0">
                <a:latin typeface="Segoe UI"/>
              </a:rPr>
              <a:t>Rahmen &amp; Methode </a:t>
            </a:r>
            <a:endParaRPr lang="de-DE" sz="2000" dirty="0">
              <a:latin typeface="Segoe UI"/>
            </a:endParaRPr>
          </a:p>
          <a:p>
            <a:pPr algn="l">
              <a:spcAft>
                <a:spcPts val="600"/>
              </a:spcAft>
            </a:pPr>
            <a:r>
              <a:rPr sz="2000" b="1" dirty="0">
                <a:solidFill>
                  <a:srgbClr val="000000"/>
                </a:solidFill>
                <a:latin typeface="Segoe UI"/>
              </a:rPr>
              <a:t>3. </a:t>
            </a:r>
            <a:r>
              <a:rPr sz="2000" dirty="0" err="1">
                <a:latin typeface="Segoe UI"/>
              </a:rPr>
              <a:t>Zentrale</a:t>
            </a:r>
            <a:r>
              <a:rPr sz="2000" dirty="0">
                <a:latin typeface="Segoe UI"/>
              </a:rPr>
              <a:t> </a:t>
            </a:r>
            <a:r>
              <a:rPr sz="2000" dirty="0" err="1">
                <a:latin typeface="Segoe UI"/>
              </a:rPr>
              <a:t>Ergebnisse</a:t>
            </a:r>
            <a:r>
              <a:rPr sz="2000" dirty="0">
                <a:latin typeface="Segoe UI"/>
              </a:rPr>
              <a:t> </a:t>
            </a:r>
          </a:p>
          <a:p>
            <a:pPr algn="l">
              <a:spcAft>
                <a:spcPts val="600"/>
              </a:spcAft>
            </a:pPr>
            <a:r>
              <a:rPr sz="2000" b="1" dirty="0">
                <a:solidFill>
                  <a:srgbClr val="000000"/>
                </a:solidFill>
                <a:latin typeface="Segoe UI"/>
              </a:rPr>
              <a:t>4. </a:t>
            </a:r>
            <a:r>
              <a:rPr sz="2000" dirty="0" err="1">
                <a:latin typeface="Segoe UI"/>
              </a:rPr>
              <a:t>Fazit</a:t>
            </a:r>
            <a:r>
              <a:rPr sz="2000" dirty="0">
                <a:latin typeface="Segoe UI"/>
              </a:rPr>
              <a:t> &amp; </a:t>
            </a:r>
            <a:r>
              <a:rPr sz="2000" dirty="0" err="1">
                <a:latin typeface="Segoe UI"/>
              </a:rPr>
              <a:t>Ausblick</a:t>
            </a:r>
            <a:endParaRPr sz="2000" dirty="0">
              <a:latin typeface="Segoe UI"/>
            </a:endParaRPr>
          </a:p>
        </p:txBody>
      </p:sp>
      <p:sp>
        <p:nvSpPr>
          <p:cNvPr id="4" name="TextBox 3"/>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Problemstellung: Das digitale Paradox</a:t>
            </a:r>
          </a:p>
        </p:txBody>
      </p:sp>
      <p:pic>
        <p:nvPicPr>
          <p:cNvPr id="3" name="Picture 2" descr="tmpp2sjtp7f.png"/>
          <p:cNvPicPr>
            <a:picLocks noChangeAspect="1"/>
          </p:cNvPicPr>
          <p:nvPr/>
        </p:nvPicPr>
        <p:blipFill>
          <a:blip r:embed="rId3"/>
          <a:stretch>
            <a:fillRect/>
          </a:stretch>
        </p:blipFill>
        <p:spPr>
          <a:xfrm>
            <a:off x="457200" y="1280160"/>
            <a:ext cx="4320000" cy="2880000"/>
          </a:xfrm>
          <a:prstGeom prst="rect">
            <a:avLst/>
          </a:prstGeom>
        </p:spPr>
      </p:pic>
      <p:sp>
        <p:nvSpPr>
          <p:cNvPr id="4" name="TextBox 3"/>
          <p:cNvSpPr txBox="1"/>
          <p:nvPr/>
        </p:nvSpPr>
        <p:spPr>
          <a:xfrm>
            <a:off x="4800600" y="1280160"/>
            <a:ext cx="3886200" cy="3108960"/>
          </a:xfrm>
          <a:prstGeom prst="rect">
            <a:avLst/>
          </a:prstGeom>
          <a:noFill/>
        </p:spPr>
        <p:txBody>
          <a:bodyPr wrap="square" lIns="182880" tIns="91440">
            <a:spAutoFit/>
          </a:bodyPr>
          <a:lstStyle/>
          <a:p>
            <a:pPr algn="l"/>
            <a:r>
              <a:rPr sz="1600">
                <a:solidFill>
                  <a:srgbClr val="333333"/>
                </a:solidFill>
                <a:latin typeface="Segoe UI"/>
              </a:rPr>
              <a:t>• Die tatsächliche </a:t>
            </a:r>
            <a:r>
              <a:rPr sz="1600" b="1">
                <a:solidFill>
                  <a:srgbClr val="333333"/>
                </a:solidFill>
                <a:latin typeface="Segoe UI"/>
              </a:rPr>
              <a:t>Auswirkung auf Lernprozesse</a:t>
            </a:r>
            <a:r>
              <a:rPr sz="1600">
                <a:solidFill>
                  <a:srgbClr val="333333"/>
                </a:solidFill>
                <a:latin typeface="Segoe UI"/>
              </a:rPr>
              <a:t> ist systematisch kaum analysiert.</a:t>
            </a:r>
          </a:p>
          <a:p>
            <a:endParaRPr sz="1600">
              <a:solidFill>
                <a:srgbClr val="333333"/>
              </a:solidFill>
              <a:latin typeface="Segoe UI"/>
            </a:endParaRPr>
          </a:p>
          <a:p>
            <a:pPr algn="l"/>
            <a:r>
              <a:rPr sz="1600">
                <a:solidFill>
                  <a:srgbClr val="333333"/>
                </a:solidFill>
                <a:latin typeface="Segoe UI"/>
              </a:rPr>
              <a:t>• Es besteht die Gefahr, soziale Ungleichheit (</a:t>
            </a:r>
            <a:r>
              <a:rPr sz="1600" b="1">
                <a:solidFill>
                  <a:srgbClr val="333333"/>
                </a:solidFill>
                <a:latin typeface="Segoe UI"/>
              </a:rPr>
              <a:t>„Digital Divide“</a:t>
            </a:r>
            <a:r>
              <a:rPr sz="1600">
                <a:solidFill>
                  <a:srgbClr val="333333"/>
                </a:solidFill>
                <a:latin typeface="Segoe UI"/>
              </a:rPr>
              <a:t>) zu verstärken statt abzubauen.</a:t>
            </a:r>
          </a:p>
          <a:p>
            <a:endParaRPr sz="1600">
              <a:solidFill>
                <a:srgbClr val="333333"/>
              </a:solidFill>
              <a:latin typeface="Segoe UI"/>
            </a:endParaRPr>
          </a:p>
          <a:p>
            <a:pPr algn="l"/>
            <a:r>
              <a:rPr sz="1600">
                <a:solidFill>
                  <a:srgbClr val="333333"/>
                </a:solidFill>
                <a:latin typeface="Segoe UI"/>
              </a:rPr>
              <a:t>• Es ist unklar, wie </a:t>
            </a:r>
            <a:r>
              <a:rPr sz="1600" b="1">
                <a:solidFill>
                  <a:srgbClr val="333333"/>
                </a:solidFill>
                <a:latin typeface="Segoe UI"/>
              </a:rPr>
              <a:t>didaktische Konzepte</a:t>
            </a:r>
            <a:r>
              <a:rPr sz="1600">
                <a:solidFill>
                  <a:srgbClr val="333333"/>
                </a:solidFill>
                <a:latin typeface="Segoe UI"/>
              </a:rPr>
              <a:t> konkret gestaltet sein müssen, um Inklusion zu sichern.</a:t>
            </a:r>
          </a:p>
        </p:txBody>
      </p:sp>
      <p:sp>
        <p:nvSpPr>
          <p:cNvPr id="5" name="TextBox 4"/>
          <p:cNvSpPr txBox="1"/>
          <p:nvPr/>
        </p:nvSpPr>
        <p:spPr>
          <a:xfrm>
            <a:off x="457200" y="4572000"/>
            <a:ext cx="8229600" cy="731520"/>
          </a:xfrm>
          <a:prstGeom prst="rect">
            <a:avLst/>
          </a:prstGeom>
          <a:noFill/>
        </p:spPr>
        <p:txBody>
          <a:bodyPr wrap="square" tIns="91440" bIns="91440">
            <a:spAutoFit/>
          </a:bodyPr>
          <a:lstStyle/>
          <a:p>
            <a:pPr algn="l"/>
            <a:r>
              <a:rPr sz="1600" i="1">
                <a:solidFill>
                  <a:srgbClr val="333333"/>
                </a:solidFill>
                <a:latin typeface="Segoe UI"/>
              </a:rPr>
              <a:t>Digitale Lernplattformen versprechen flexible und zugängliche Weiterbildung. Die Analyse zeigt jedoch eine kritische Lücke zwischen diesem technologischen Versprechen und der tatsächlichen Wirkung in der Praxis.</a:t>
            </a:r>
          </a:p>
        </p:txBody>
      </p:sp>
      <p:sp>
        <p:nvSpPr>
          <p:cNvPr id="6" name="Rectangle 5"/>
          <p:cNvSpPr/>
          <p:nvPr/>
        </p:nvSpPr>
        <p:spPr>
          <a:xfrm>
            <a:off x="457200" y="5715360"/>
            <a:ext cx="8229600" cy="731520"/>
          </a:xfrm>
          <a:prstGeom prst="rect">
            <a:avLst/>
          </a:prstGeom>
          <a:noFill/>
          <a:ln w="19050">
            <a:solidFill>
              <a:srgbClr val="999999"/>
            </a:solidFill>
          </a:ln>
          <a:effectLst/>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400" b="1" dirty="0">
                <a:solidFill>
                  <a:srgbClr val="000000"/>
                </a:solidFill>
                <a:latin typeface="Segoe UI"/>
              </a:rPr>
              <a:t>Das </a:t>
            </a:r>
            <a:r>
              <a:rPr sz="1400" b="1" dirty="0" err="1">
                <a:solidFill>
                  <a:srgbClr val="000000"/>
                </a:solidFill>
                <a:latin typeface="Segoe UI"/>
              </a:rPr>
              <a:t>bloße</a:t>
            </a:r>
            <a:r>
              <a:rPr sz="1400" b="1" dirty="0">
                <a:solidFill>
                  <a:srgbClr val="000000"/>
                </a:solidFill>
                <a:latin typeface="Segoe UI"/>
              </a:rPr>
              <a:t> </a:t>
            </a:r>
            <a:r>
              <a:rPr sz="1400" b="1" dirty="0" err="1">
                <a:solidFill>
                  <a:srgbClr val="000000"/>
                </a:solidFill>
                <a:latin typeface="Segoe UI"/>
              </a:rPr>
              <a:t>Vorhandensein</a:t>
            </a:r>
            <a:r>
              <a:rPr sz="1400" b="1" dirty="0">
                <a:solidFill>
                  <a:srgbClr val="000000"/>
                </a:solidFill>
                <a:latin typeface="Segoe UI"/>
              </a:rPr>
              <a:t> von Technologie </a:t>
            </a:r>
            <a:r>
              <a:rPr sz="1400" b="1" dirty="0" err="1">
                <a:solidFill>
                  <a:srgbClr val="000000"/>
                </a:solidFill>
                <a:latin typeface="Segoe UI"/>
              </a:rPr>
              <a:t>garantiert</a:t>
            </a:r>
            <a:r>
              <a:rPr sz="1400" b="1" dirty="0">
                <a:solidFill>
                  <a:srgbClr val="000000"/>
                </a:solidFill>
                <a:latin typeface="Segoe UI"/>
              </a:rPr>
              <a:t> </a:t>
            </a:r>
            <a:r>
              <a:rPr sz="1400" b="1" dirty="0" err="1">
                <a:solidFill>
                  <a:srgbClr val="000000"/>
                </a:solidFill>
                <a:latin typeface="Segoe UI"/>
              </a:rPr>
              <a:t>keinen</a:t>
            </a:r>
            <a:r>
              <a:rPr sz="1400" b="1" dirty="0">
                <a:solidFill>
                  <a:srgbClr val="000000"/>
                </a:solidFill>
                <a:latin typeface="Segoe UI"/>
              </a:rPr>
              <a:t> </a:t>
            </a:r>
            <a:r>
              <a:rPr sz="1400" b="1" dirty="0" err="1">
                <a:solidFill>
                  <a:srgbClr val="000000"/>
                </a:solidFill>
                <a:latin typeface="Segoe UI"/>
              </a:rPr>
              <a:t>Bildungserfolg</a:t>
            </a:r>
            <a:r>
              <a:rPr sz="1400" b="1" dirty="0">
                <a:solidFill>
                  <a:srgbClr val="000000"/>
                </a:solidFill>
                <a:latin typeface="Segoe UI"/>
              </a:rPr>
              <a:t> – die </a:t>
            </a:r>
            <a:r>
              <a:rPr sz="1400" b="1" dirty="0" err="1">
                <a:solidFill>
                  <a:srgbClr val="000000"/>
                </a:solidFill>
                <a:latin typeface="Segoe UI"/>
              </a:rPr>
              <a:t>didaktische</a:t>
            </a:r>
            <a:r>
              <a:rPr sz="1400" b="1" dirty="0">
                <a:solidFill>
                  <a:srgbClr val="000000"/>
                </a:solidFill>
                <a:latin typeface="Segoe UI"/>
              </a:rPr>
              <a:t> </a:t>
            </a:r>
            <a:r>
              <a:rPr sz="1400" b="1" dirty="0" err="1">
                <a:solidFill>
                  <a:srgbClr val="000000"/>
                </a:solidFill>
                <a:latin typeface="Segoe UI"/>
              </a:rPr>
              <a:t>Gestaltung</a:t>
            </a:r>
            <a:r>
              <a:rPr sz="1400" b="1" dirty="0">
                <a:solidFill>
                  <a:srgbClr val="000000"/>
                </a:solidFill>
                <a:latin typeface="Segoe UI"/>
              </a:rPr>
              <a:t> </a:t>
            </a:r>
            <a:r>
              <a:rPr sz="1400" b="1" dirty="0" err="1">
                <a:solidFill>
                  <a:srgbClr val="000000"/>
                </a:solidFill>
                <a:latin typeface="Segoe UI"/>
              </a:rPr>
              <a:t>ist</a:t>
            </a:r>
            <a:r>
              <a:rPr sz="1400" b="1" dirty="0">
                <a:solidFill>
                  <a:srgbClr val="000000"/>
                </a:solidFill>
                <a:latin typeface="Segoe UI"/>
              </a:rPr>
              <a:t> </a:t>
            </a:r>
            <a:r>
              <a:rPr sz="1400" b="1" dirty="0" err="1">
                <a:solidFill>
                  <a:srgbClr val="000000"/>
                </a:solidFill>
                <a:latin typeface="Segoe UI"/>
              </a:rPr>
              <a:t>entscheidend</a:t>
            </a:r>
            <a:r>
              <a:rPr sz="1400" b="1" dirty="0">
                <a:solidFill>
                  <a:srgbClr val="000000"/>
                </a:solidFill>
                <a:latin typeface="Segoe UI"/>
              </a:rPr>
              <a:t>.</a:t>
            </a:r>
          </a:p>
        </p:txBody>
      </p:sp>
      <p:sp>
        <p:nvSpPr>
          <p:cNvPr id="7" name="TextBox 6"/>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mpekgn7bqf.png"/>
          <p:cNvPicPr>
            <a:picLocks noChangeAspect="1"/>
          </p:cNvPicPr>
          <p:nvPr/>
        </p:nvPicPr>
        <p:blipFill>
          <a:blip r:embed="rId3"/>
          <a:stretch>
            <a:fillRect/>
          </a:stretch>
        </p:blipFill>
        <p:spPr>
          <a:xfrm>
            <a:off x="1551589" y="1874340"/>
            <a:ext cx="5830614" cy="3887076"/>
          </a:xfrm>
          <a:prstGeom prst="rect">
            <a:avLst/>
          </a:prstGeom>
        </p:spPr>
      </p:pic>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Leitende Forschungsfrage</a:t>
            </a:r>
          </a:p>
        </p:txBody>
      </p:sp>
      <p:sp>
        <p:nvSpPr>
          <p:cNvPr id="3" name="TextBox 2"/>
          <p:cNvSpPr txBox="1"/>
          <p:nvPr/>
        </p:nvSpPr>
        <p:spPr>
          <a:xfrm>
            <a:off x="457200" y="959940"/>
            <a:ext cx="8229600" cy="731520"/>
          </a:xfrm>
          <a:prstGeom prst="rect">
            <a:avLst/>
          </a:prstGeom>
          <a:noFill/>
        </p:spPr>
        <p:txBody>
          <a:bodyPr wrap="square" tIns="91440" bIns="91440">
            <a:spAutoFit/>
          </a:bodyPr>
          <a:lstStyle/>
          <a:p>
            <a:pPr algn="l"/>
            <a:r>
              <a:rPr sz="1600" i="1">
                <a:solidFill>
                  <a:srgbClr val="333333"/>
                </a:solidFill>
                <a:latin typeface="Segoe UI"/>
              </a:rPr>
              <a:t>Aus der dargestellten Problemlage leitet sich die zentrale Fragestellung der Arbeit ab:</a:t>
            </a:r>
          </a:p>
        </p:txBody>
      </p:sp>
      <p:sp>
        <p:nvSpPr>
          <p:cNvPr id="4" name="Rectangle 3"/>
          <p:cNvSpPr/>
          <p:nvPr/>
        </p:nvSpPr>
        <p:spPr>
          <a:xfrm>
            <a:off x="457200" y="1576620"/>
            <a:ext cx="8229600" cy="1097280"/>
          </a:xfrm>
          <a:prstGeom prst="rect">
            <a:avLst/>
          </a:prstGeom>
          <a:solidFill>
            <a:srgbClr val="F8F9FA"/>
          </a:solidFill>
          <a:ln w="19050">
            <a:solidFill>
              <a:srgbClr val="999999"/>
            </a:solidFill>
          </a:ln>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600" i="1" dirty="0">
                <a:solidFill>
                  <a:srgbClr val="333333"/>
                </a:solidFill>
                <a:latin typeface="Segoe UI"/>
              </a:rPr>
              <a:t>"Wie </a:t>
            </a:r>
            <a:r>
              <a:rPr sz="1600" i="1" dirty="0" err="1">
                <a:solidFill>
                  <a:srgbClr val="333333"/>
                </a:solidFill>
                <a:latin typeface="Segoe UI"/>
              </a:rPr>
              <a:t>wirken</a:t>
            </a:r>
            <a:r>
              <a:rPr sz="1600" i="1" dirty="0">
                <a:solidFill>
                  <a:srgbClr val="333333"/>
                </a:solidFill>
                <a:latin typeface="Segoe UI"/>
              </a:rPr>
              <a:t> </a:t>
            </a:r>
            <a:r>
              <a:rPr sz="1600" i="1" dirty="0" err="1">
                <a:solidFill>
                  <a:srgbClr val="333333"/>
                </a:solidFill>
                <a:latin typeface="Segoe UI"/>
              </a:rPr>
              <a:t>sich</a:t>
            </a:r>
            <a:r>
              <a:rPr sz="1600" i="1" dirty="0">
                <a:solidFill>
                  <a:srgbClr val="333333"/>
                </a:solidFill>
                <a:latin typeface="Segoe UI"/>
              </a:rPr>
              <a:t> </a:t>
            </a:r>
            <a:r>
              <a:rPr sz="1600" i="1" dirty="0" err="1">
                <a:solidFill>
                  <a:srgbClr val="333333"/>
                </a:solidFill>
                <a:latin typeface="Segoe UI"/>
              </a:rPr>
              <a:t>digitale</a:t>
            </a:r>
            <a:r>
              <a:rPr sz="1600" i="1" dirty="0">
                <a:solidFill>
                  <a:srgbClr val="333333"/>
                </a:solidFill>
                <a:latin typeface="Segoe UI"/>
              </a:rPr>
              <a:t> </a:t>
            </a:r>
            <a:r>
              <a:rPr sz="1600" i="1" dirty="0" err="1">
                <a:solidFill>
                  <a:srgbClr val="333333"/>
                </a:solidFill>
                <a:latin typeface="Segoe UI"/>
              </a:rPr>
              <a:t>Lernplattformen</a:t>
            </a:r>
            <a:r>
              <a:rPr sz="1600" i="1" dirty="0">
                <a:solidFill>
                  <a:srgbClr val="333333"/>
                </a:solidFill>
                <a:latin typeface="Segoe UI"/>
              </a:rPr>
              <a:t> auf die </a:t>
            </a:r>
            <a:r>
              <a:rPr sz="1600" i="1" dirty="0" err="1">
                <a:solidFill>
                  <a:srgbClr val="333333"/>
                </a:solidFill>
                <a:latin typeface="Segoe UI"/>
              </a:rPr>
              <a:t>berufliche</a:t>
            </a:r>
            <a:r>
              <a:rPr sz="1600" i="1" dirty="0">
                <a:solidFill>
                  <a:srgbClr val="333333"/>
                </a:solidFill>
                <a:latin typeface="Segoe UI"/>
              </a:rPr>
              <a:t> </a:t>
            </a:r>
            <a:r>
              <a:rPr sz="1600" i="1" dirty="0" err="1">
                <a:solidFill>
                  <a:srgbClr val="333333"/>
                </a:solidFill>
                <a:latin typeface="Segoe UI"/>
              </a:rPr>
              <a:t>Weiterbildung</a:t>
            </a:r>
            <a:r>
              <a:rPr sz="1600" i="1" dirty="0">
                <a:solidFill>
                  <a:srgbClr val="333333"/>
                </a:solidFill>
                <a:latin typeface="Segoe UI"/>
              </a:rPr>
              <a:t> </a:t>
            </a:r>
            <a:r>
              <a:rPr sz="1600" i="1" dirty="0" err="1">
                <a:solidFill>
                  <a:srgbClr val="333333"/>
                </a:solidFill>
                <a:latin typeface="Segoe UI"/>
              </a:rPr>
              <a:t>aus</a:t>
            </a:r>
            <a:r>
              <a:rPr sz="1600" i="1" dirty="0">
                <a:solidFill>
                  <a:srgbClr val="333333"/>
                </a:solidFill>
                <a:latin typeface="Segoe UI"/>
              </a:rPr>
              <a:t>, </a:t>
            </a:r>
            <a:r>
              <a:rPr sz="1600" i="1" dirty="0" err="1">
                <a:solidFill>
                  <a:srgbClr val="333333"/>
                </a:solidFill>
                <a:latin typeface="Segoe UI"/>
              </a:rPr>
              <a:t>welche</a:t>
            </a:r>
            <a:r>
              <a:rPr sz="1600" i="1" dirty="0">
                <a:solidFill>
                  <a:srgbClr val="333333"/>
                </a:solidFill>
                <a:latin typeface="Segoe UI"/>
              </a:rPr>
              <a:t> </a:t>
            </a:r>
            <a:r>
              <a:rPr sz="1600" i="1" dirty="0" err="1">
                <a:solidFill>
                  <a:srgbClr val="333333"/>
                </a:solidFill>
                <a:latin typeface="Segoe UI"/>
              </a:rPr>
              <a:t>Potenziale</a:t>
            </a:r>
            <a:r>
              <a:rPr sz="1600" i="1" dirty="0">
                <a:solidFill>
                  <a:srgbClr val="333333"/>
                </a:solidFill>
                <a:latin typeface="Segoe UI"/>
              </a:rPr>
              <a:t> </a:t>
            </a:r>
            <a:r>
              <a:rPr sz="1600" i="1" dirty="0" err="1">
                <a:solidFill>
                  <a:srgbClr val="333333"/>
                </a:solidFill>
                <a:latin typeface="Segoe UI"/>
              </a:rPr>
              <a:t>bieten</a:t>
            </a:r>
            <a:r>
              <a:rPr sz="1600" i="1" dirty="0">
                <a:solidFill>
                  <a:srgbClr val="333333"/>
                </a:solidFill>
                <a:latin typeface="Segoe UI"/>
              </a:rPr>
              <a:t> </a:t>
            </a:r>
            <a:r>
              <a:rPr sz="1600" i="1" dirty="0" err="1">
                <a:solidFill>
                  <a:srgbClr val="333333"/>
                </a:solidFill>
                <a:latin typeface="Segoe UI"/>
              </a:rPr>
              <a:t>sie</a:t>
            </a:r>
            <a:r>
              <a:rPr sz="1600" i="1" dirty="0">
                <a:solidFill>
                  <a:srgbClr val="333333"/>
                </a:solidFill>
                <a:latin typeface="Segoe UI"/>
              </a:rPr>
              <a:t> und </a:t>
            </a:r>
            <a:r>
              <a:rPr sz="1600" i="1" dirty="0" err="1">
                <a:solidFill>
                  <a:srgbClr val="333333"/>
                </a:solidFill>
                <a:latin typeface="Segoe UI"/>
              </a:rPr>
              <a:t>welchen</a:t>
            </a:r>
            <a:r>
              <a:rPr sz="1600" i="1" dirty="0">
                <a:solidFill>
                  <a:srgbClr val="333333"/>
                </a:solidFill>
                <a:latin typeface="Segoe UI"/>
              </a:rPr>
              <a:t> </a:t>
            </a:r>
            <a:r>
              <a:rPr sz="1600" i="1" dirty="0" err="1">
                <a:solidFill>
                  <a:srgbClr val="333333"/>
                </a:solidFill>
                <a:latin typeface="Segoe UI"/>
              </a:rPr>
              <a:t>Herausforderungen</a:t>
            </a:r>
            <a:r>
              <a:rPr sz="1600" i="1" dirty="0">
                <a:solidFill>
                  <a:srgbClr val="333333"/>
                </a:solidFill>
                <a:latin typeface="Segoe UI"/>
              </a:rPr>
              <a:t> </a:t>
            </a:r>
            <a:r>
              <a:rPr sz="1600" i="1" dirty="0" err="1">
                <a:solidFill>
                  <a:srgbClr val="333333"/>
                </a:solidFill>
                <a:latin typeface="Segoe UI"/>
              </a:rPr>
              <a:t>begegnen</a:t>
            </a:r>
            <a:r>
              <a:rPr sz="1600" i="1" dirty="0">
                <a:solidFill>
                  <a:srgbClr val="333333"/>
                </a:solidFill>
                <a:latin typeface="Segoe UI"/>
              </a:rPr>
              <a:t> </a:t>
            </a:r>
            <a:r>
              <a:rPr sz="1600" i="1" dirty="0" err="1">
                <a:solidFill>
                  <a:srgbClr val="333333"/>
                </a:solidFill>
                <a:latin typeface="Segoe UI"/>
              </a:rPr>
              <a:t>Lehrende</a:t>
            </a:r>
            <a:r>
              <a:rPr sz="1600" i="1" dirty="0">
                <a:solidFill>
                  <a:srgbClr val="333333"/>
                </a:solidFill>
                <a:latin typeface="Segoe UI"/>
              </a:rPr>
              <a:t> und </a:t>
            </a:r>
            <a:r>
              <a:rPr sz="1600" i="1" dirty="0" err="1">
                <a:solidFill>
                  <a:srgbClr val="333333"/>
                </a:solidFill>
                <a:latin typeface="Segoe UI"/>
              </a:rPr>
              <a:t>Lernende</a:t>
            </a:r>
            <a:r>
              <a:rPr sz="1600" i="1" dirty="0">
                <a:solidFill>
                  <a:srgbClr val="333333"/>
                </a:solidFill>
                <a:latin typeface="Segoe UI"/>
              </a:rPr>
              <a:t> </a:t>
            </a:r>
            <a:r>
              <a:rPr sz="1600" i="1" dirty="0" err="1">
                <a:solidFill>
                  <a:srgbClr val="333333"/>
                </a:solidFill>
                <a:latin typeface="Segoe UI"/>
              </a:rPr>
              <a:t>dabei</a:t>
            </a:r>
            <a:r>
              <a:rPr sz="1600" i="1" dirty="0">
                <a:solidFill>
                  <a:srgbClr val="333333"/>
                </a:solidFill>
                <a:latin typeface="Segoe UI"/>
              </a:rPr>
              <a:t>?"</a:t>
            </a:r>
          </a:p>
          <a:p>
            <a:pPr algn="r"/>
            <a:r>
              <a:rPr sz="1600" i="0" dirty="0">
                <a:solidFill>
                  <a:srgbClr val="666666"/>
                </a:solidFill>
                <a:latin typeface="Segoe UI"/>
              </a:rPr>
              <a:t>— S. 1</a:t>
            </a:r>
          </a:p>
        </p:txBody>
      </p:sp>
      <p:sp>
        <p:nvSpPr>
          <p:cNvPr id="5" name="TextBox 4"/>
          <p:cNvSpPr txBox="1"/>
          <p:nvPr/>
        </p:nvSpPr>
        <p:spPr>
          <a:xfrm>
            <a:off x="457200" y="5738040"/>
            <a:ext cx="8229600" cy="731520"/>
          </a:xfrm>
          <a:prstGeom prst="rect">
            <a:avLst/>
          </a:prstGeom>
          <a:noFill/>
        </p:spPr>
        <p:txBody>
          <a:bodyPr wrap="square" tIns="91440" bIns="91440">
            <a:spAutoFit/>
          </a:bodyPr>
          <a:lstStyle/>
          <a:p>
            <a:pPr algn="l"/>
            <a:r>
              <a:rPr sz="1600" i="1">
                <a:solidFill>
                  <a:srgbClr val="333333"/>
                </a:solidFill>
                <a:latin typeface="Segoe UI"/>
              </a:rPr>
              <a:t>Zur systematischen Beantwortung wurde die Frage in drei Kernbereiche unterteilt:</a:t>
            </a:r>
          </a:p>
        </p:txBody>
      </p:sp>
      <p:sp>
        <p:nvSpPr>
          <p:cNvPr id="7" name="Rectangle 6"/>
          <p:cNvSpPr/>
          <p:nvPr/>
        </p:nvSpPr>
        <p:spPr>
          <a:xfrm>
            <a:off x="457200" y="7452000"/>
            <a:ext cx="8229600" cy="731520"/>
          </a:xfrm>
          <a:prstGeom prst="rect">
            <a:avLst/>
          </a:prstGeom>
          <a:noFill/>
          <a:ln w="19050">
            <a:solidFill>
              <a:srgbClr val="999999"/>
            </a:solidFill>
          </a:ln>
          <a:effectLst/>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400" b="1">
                <a:solidFill>
                  <a:srgbClr val="000000"/>
                </a:solidFill>
                <a:latin typeface="Segoe UI"/>
              </a:rPr>
              <a:t>Ziel: Eine systematische Analyse der Wechselwirkungen zwischen Technologie, Didaktik und sozialem Kontext.</a:t>
            </a:r>
          </a:p>
        </p:txBody>
      </p:sp>
      <p:sp>
        <p:nvSpPr>
          <p:cNvPr id="8" name="TextBox 7"/>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Fundament der Analyse: Methode &amp; Theorien</a:t>
            </a:r>
          </a:p>
        </p:txBody>
      </p:sp>
      <p:sp>
        <p:nvSpPr>
          <p:cNvPr id="3" name="TextBox 2"/>
          <p:cNvSpPr txBox="1"/>
          <p:nvPr/>
        </p:nvSpPr>
        <p:spPr>
          <a:xfrm>
            <a:off x="457200" y="1280160"/>
            <a:ext cx="8229600" cy="731520"/>
          </a:xfrm>
          <a:prstGeom prst="rect">
            <a:avLst/>
          </a:prstGeom>
          <a:noFill/>
        </p:spPr>
        <p:txBody>
          <a:bodyPr wrap="square" tIns="91440" bIns="91440">
            <a:spAutoFit/>
          </a:bodyPr>
          <a:lstStyle/>
          <a:p>
            <a:pPr algn="l"/>
            <a:r>
              <a:rPr sz="1600" i="1">
                <a:solidFill>
                  <a:srgbClr val="333333"/>
                </a:solidFill>
                <a:latin typeface="Segoe UI"/>
              </a:rPr>
              <a:t>Die Arbeit basiert auf einer systematischen Literaturauswertung. Als theoretisches Fundament dienen drei zentrale Modelle, die eine ganzheitliche Perspektive auf das Thema ermöglichen.</a:t>
            </a:r>
          </a:p>
        </p:txBody>
      </p:sp>
      <p:pic>
        <p:nvPicPr>
          <p:cNvPr id="4" name="Picture 3" descr="tmpa7mrlxad.png"/>
          <p:cNvPicPr>
            <a:picLocks noChangeAspect="1"/>
          </p:cNvPicPr>
          <p:nvPr/>
        </p:nvPicPr>
        <p:blipFill>
          <a:blip r:embed="rId3"/>
          <a:stretch>
            <a:fillRect/>
          </a:stretch>
        </p:blipFill>
        <p:spPr>
          <a:xfrm>
            <a:off x="2099055" y="2103120"/>
            <a:ext cx="4945890" cy="3297260"/>
          </a:xfrm>
          <a:prstGeom prst="rect">
            <a:avLst/>
          </a:prstGeom>
        </p:spPr>
      </p:pic>
      <p:sp>
        <p:nvSpPr>
          <p:cNvPr id="5" name="Rectangle 4"/>
          <p:cNvSpPr/>
          <p:nvPr/>
        </p:nvSpPr>
        <p:spPr>
          <a:xfrm>
            <a:off x="457200" y="5577840"/>
            <a:ext cx="8229600" cy="731520"/>
          </a:xfrm>
          <a:prstGeom prst="rect">
            <a:avLst/>
          </a:prstGeom>
          <a:noFill/>
          <a:ln w="19050">
            <a:solidFill>
              <a:srgbClr val="999999"/>
            </a:solidFill>
          </a:ln>
          <a:effectLst/>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400" b="1">
                <a:solidFill>
                  <a:srgbClr val="000000"/>
                </a:solidFill>
                <a:latin typeface="Segoe UI"/>
              </a:rPr>
              <a:t>Dieser 3-Säulen-Ansatz verbindet die Perspektiven auf Technologie, Pädagogik und soziale Teilhabe.</a:t>
            </a:r>
          </a:p>
        </p:txBody>
      </p:sp>
      <p:sp>
        <p:nvSpPr>
          <p:cNvPr id="6" name="TextBox 5"/>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Ergebnis 1: Chance – Blended Learning als etablierter Standard</a:t>
            </a:r>
          </a:p>
        </p:txBody>
      </p:sp>
      <p:graphicFrame>
        <p:nvGraphicFramePr>
          <p:cNvPr id="3" name="Chart 2"/>
          <p:cNvGraphicFramePr>
            <a:graphicFrameLocks noGrp="1"/>
          </p:cNvGraphicFramePr>
          <p:nvPr>
            <p:extLst>
              <p:ext uri="{D42A27DB-BD31-4B8C-83A1-F6EECF244321}">
                <p14:modId xmlns:p14="http://schemas.microsoft.com/office/powerpoint/2010/main" val="2482049712"/>
              </p:ext>
            </p:extLst>
          </p:nvPr>
        </p:nvGraphicFramePr>
        <p:xfrm>
          <a:off x="457200" y="1719331"/>
          <a:ext cx="4114800" cy="35913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0" y="2130447"/>
            <a:ext cx="4230414" cy="2846933"/>
          </a:xfrm>
          <a:prstGeom prst="rect">
            <a:avLst/>
          </a:prstGeom>
          <a:noFill/>
        </p:spPr>
        <p:txBody>
          <a:bodyPr wrap="square" lIns="182880" tIns="91440">
            <a:spAutoFit/>
          </a:bodyPr>
          <a:lstStyle/>
          <a:p>
            <a:pPr algn="l"/>
            <a:r>
              <a:rPr sz="1600" dirty="0">
                <a:solidFill>
                  <a:srgbClr val="333333"/>
                </a:solidFill>
                <a:latin typeface="Segoe UI"/>
              </a:rPr>
              <a:t>• </a:t>
            </a:r>
            <a:r>
              <a:rPr sz="1600" dirty="0" err="1">
                <a:solidFill>
                  <a:srgbClr val="333333"/>
                </a:solidFill>
                <a:latin typeface="Segoe UI"/>
              </a:rPr>
              <a:t>Hybride</a:t>
            </a:r>
            <a:r>
              <a:rPr sz="1600" dirty="0">
                <a:solidFill>
                  <a:srgbClr val="333333"/>
                </a:solidFill>
                <a:latin typeface="Segoe UI"/>
              </a:rPr>
              <a:t> Modelle </a:t>
            </a:r>
            <a:r>
              <a:rPr sz="1600" dirty="0" err="1">
                <a:solidFill>
                  <a:srgbClr val="333333"/>
                </a:solidFill>
                <a:latin typeface="Segoe UI"/>
              </a:rPr>
              <a:t>sind</a:t>
            </a:r>
            <a:r>
              <a:rPr sz="1600" dirty="0">
                <a:solidFill>
                  <a:srgbClr val="333333"/>
                </a:solidFill>
                <a:latin typeface="Segoe UI"/>
              </a:rPr>
              <a:t> </a:t>
            </a:r>
            <a:r>
              <a:rPr sz="1600" dirty="0" err="1">
                <a:solidFill>
                  <a:srgbClr val="333333"/>
                </a:solidFill>
                <a:latin typeface="Segoe UI"/>
              </a:rPr>
              <a:t>mit</a:t>
            </a:r>
            <a:r>
              <a:rPr sz="1600" dirty="0">
                <a:solidFill>
                  <a:srgbClr val="333333"/>
                </a:solidFill>
                <a:latin typeface="Segoe UI"/>
              </a:rPr>
              <a:t> </a:t>
            </a:r>
            <a:r>
              <a:rPr sz="1600" dirty="0" err="1">
                <a:solidFill>
                  <a:srgbClr val="333333"/>
                </a:solidFill>
                <a:latin typeface="Segoe UI"/>
              </a:rPr>
              <a:t>über</a:t>
            </a:r>
            <a:r>
              <a:rPr sz="1600" dirty="0">
                <a:solidFill>
                  <a:srgbClr val="333333"/>
                </a:solidFill>
                <a:latin typeface="Segoe UI"/>
              </a:rPr>
              <a:t> </a:t>
            </a:r>
            <a:r>
              <a:rPr sz="1600" b="1" dirty="0">
                <a:solidFill>
                  <a:srgbClr val="333333"/>
                </a:solidFill>
                <a:latin typeface="Segoe UI"/>
              </a:rPr>
              <a:t>70% </a:t>
            </a:r>
            <a:r>
              <a:rPr sz="1600" b="1" dirty="0" err="1">
                <a:solidFill>
                  <a:srgbClr val="333333"/>
                </a:solidFill>
                <a:latin typeface="Segoe UI"/>
              </a:rPr>
              <a:t>Nutzungsrate</a:t>
            </a:r>
            <a:r>
              <a:rPr sz="1600" dirty="0">
                <a:solidFill>
                  <a:srgbClr val="333333"/>
                </a:solidFill>
                <a:latin typeface="Segoe UI"/>
              </a:rPr>
              <a:t> </a:t>
            </a:r>
            <a:r>
              <a:rPr sz="1600" dirty="0" err="1">
                <a:solidFill>
                  <a:srgbClr val="333333"/>
                </a:solidFill>
                <a:latin typeface="Segoe UI"/>
              </a:rPr>
              <a:t>kein</a:t>
            </a:r>
            <a:r>
              <a:rPr sz="1600" dirty="0">
                <a:solidFill>
                  <a:srgbClr val="333333"/>
                </a:solidFill>
                <a:latin typeface="Segoe UI"/>
              </a:rPr>
              <a:t> </a:t>
            </a:r>
            <a:r>
              <a:rPr sz="1600" dirty="0" err="1">
                <a:solidFill>
                  <a:srgbClr val="333333"/>
                </a:solidFill>
                <a:latin typeface="Segoe UI"/>
              </a:rPr>
              <a:t>Nischenphänomen</a:t>
            </a:r>
            <a:r>
              <a:rPr sz="1600" dirty="0">
                <a:solidFill>
                  <a:srgbClr val="333333"/>
                </a:solidFill>
                <a:latin typeface="Segoe UI"/>
              </a:rPr>
              <a:t> </a:t>
            </a:r>
            <a:r>
              <a:rPr sz="1600" dirty="0" err="1">
                <a:solidFill>
                  <a:srgbClr val="333333"/>
                </a:solidFill>
                <a:latin typeface="Segoe UI"/>
              </a:rPr>
              <a:t>mehr</a:t>
            </a:r>
            <a:r>
              <a:rPr sz="1600" dirty="0">
                <a:solidFill>
                  <a:srgbClr val="333333"/>
                </a:solidFill>
                <a:latin typeface="Segoe UI"/>
              </a:rPr>
              <a:t>.</a:t>
            </a:r>
          </a:p>
          <a:p>
            <a:endParaRPr sz="1600" dirty="0">
              <a:solidFill>
                <a:srgbClr val="333333"/>
              </a:solidFill>
              <a:latin typeface="Segoe UI"/>
            </a:endParaRPr>
          </a:p>
          <a:p>
            <a:pPr algn="l"/>
            <a:r>
              <a:rPr sz="1600" dirty="0">
                <a:solidFill>
                  <a:srgbClr val="333333"/>
                </a:solidFill>
                <a:latin typeface="Segoe UI"/>
              </a:rPr>
              <a:t>• Sie </a:t>
            </a:r>
            <a:r>
              <a:rPr sz="1600" dirty="0" err="1">
                <a:solidFill>
                  <a:srgbClr val="333333"/>
                </a:solidFill>
                <a:latin typeface="Segoe UI"/>
              </a:rPr>
              <a:t>bieten</a:t>
            </a:r>
            <a:r>
              <a:rPr sz="1600" dirty="0">
                <a:solidFill>
                  <a:srgbClr val="333333"/>
                </a:solidFill>
                <a:latin typeface="Segoe UI"/>
              </a:rPr>
              <a:t> </a:t>
            </a:r>
            <a:r>
              <a:rPr sz="1600" dirty="0" err="1">
                <a:solidFill>
                  <a:srgbClr val="333333"/>
                </a:solidFill>
                <a:latin typeface="Segoe UI"/>
              </a:rPr>
              <a:t>entscheidende</a:t>
            </a:r>
            <a:r>
              <a:rPr sz="1600" dirty="0">
                <a:solidFill>
                  <a:srgbClr val="333333"/>
                </a:solidFill>
                <a:latin typeface="Segoe UI"/>
              </a:rPr>
              <a:t> </a:t>
            </a:r>
            <a:r>
              <a:rPr sz="1600" b="1" dirty="0" err="1">
                <a:solidFill>
                  <a:srgbClr val="333333"/>
                </a:solidFill>
                <a:latin typeface="Segoe UI"/>
              </a:rPr>
              <a:t>Flexibilität</a:t>
            </a:r>
            <a:r>
              <a:rPr sz="1600" dirty="0">
                <a:solidFill>
                  <a:srgbClr val="333333"/>
                </a:solidFill>
                <a:latin typeface="Segoe UI"/>
              </a:rPr>
              <a:t> für </a:t>
            </a:r>
            <a:r>
              <a:rPr sz="1600" dirty="0" err="1">
                <a:solidFill>
                  <a:srgbClr val="333333"/>
                </a:solidFill>
                <a:latin typeface="Segoe UI"/>
              </a:rPr>
              <a:t>Lernende</a:t>
            </a:r>
            <a:r>
              <a:rPr sz="1600" dirty="0">
                <a:solidFill>
                  <a:srgbClr val="333333"/>
                </a:solidFill>
                <a:latin typeface="Segoe UI"/>
              </a:rPr>
              <a:t> in </a:t>
            </a:r>
            <a:r>
              <a:rPr sz="1600" dirty="0" err="1">
                <a:solidFill>
                  <a:srgbClr val="333333"/>
                </a:solidFill>
                <a:latin typeface="Segoe UI"/>
              </a:rPr>
              <a:t>unterschiedlichen</a:t>
            </a:r>
            <a:r>
              <a:rPr sz="1600" dirty="0">
                <a:solidFill>
                  <a:srgbClr val="333333"/>
                </a:solidFill>
                <a:latin typeface="Segoe UI"/>
              </a:rPr>
              <a:t> Lebens- und </a:t>
            </a:r>
            <a:r>
              <a:rPr sz="1600" dirty="0" err="1">
                <a:solidFill>
                  <a:srgbClr val="333333"/>
                </a:solidFill>
                <a:latin typeface="Segoe UI"/>
              </a:rPr>
              <a:t>Arbeitssituationen</a:t>
            </a:r>
            <a:r>
              <a:rPr sz="1600" dirty="0">
                <a:solidFill>
                  <a:srgbClr val="333333"/>
                </a:solidFill>
                <a:latin typeface="Segoe UI"/>
              </a:rPr>
              <a:t>.</a:t>
            </a:r>
          </a:p>
          <a:p>
            <a:endParaRPr sz="1600" dirty="0">
              <a:solidFill>
                <a:srgbClr val="333333"/>
              </a:solidFill>
              <a:latin typeface="Segoe UI"/>
            </a:endParaRPr>
          </a:p>
          <a:p>
            <a:pPr algn="l"/>
            <a:r>
              <a:rPr sz="1600" dirty="0">
                <a:solidFill>
                  <a:srgbClr val="333333"/>
                </a:solidFill>
                <a:latin typeface="Segoe UI"/>
              </a:rPr>
              <a:t>• Die </a:t>
            </a:r>
            <a:r>
              <a:rPr sz="1600" dirty="0" err="1">
                <a:solidFill>
                  <a:srgbClr val="333333"/>
                </a:solidFill>
                <a:latin typeface="Segoe UI"/>
              </a:rPr>
              <a:t>Kombination</a:t>
            </a:r>
            <a:r>
              <a:rPr sz="1600" dirty="0">
                <a:solidFill>
                  <a:srgbClr val="333333"/>
                </a:solidFill>
                <a:latin typeface="Segoe UI"/>
              </a:rPr>
              <a:t> von Online- und </a:t>
            </a:r>
            <a:r>
              <a:rPr sz="1600" dirty="0" err="1">
                <a:solidFill>
                  <a:srgbClr val="333333"/>
                </a:solidFill>
                <a:latin typeface="Segoe UI"/>
              </a:rPr>
              <a:t>Präsenzphasen</a:t>
            </a:r>
            <a:r>
              <a:rPr sz="1600" dirty="0">
                <a:solidFill>
                  <a:srgbClr val="333333"/>
                </a:solidFill>
                <a:latin typeface="Segoe UI"/>
              </a:rPr>
              <a:t> hat </a:t>
            </a:r>
            <a:r>
              <a:rPr sz="1600" dirty="0" err="1">
                <a:solidFill>
                  <a:srgbClr val="333333"/>
                </a:solidFill>
                <a:latin typeface="Segoe UI"/>
              </a:rPr>
              <a:t>sich</a:t>
            </a:r>
            <a:r>
              <a:rPr sz="1600" dirty="0">
                <a:solidFill>
                  <a:srgbClr val="333333"/>
                </a:solidFill>
                <a:latin typeface="Segoe UI"/>
              </a:rPr>
              <a:t> </a:t>
            </a:r>
            <a:r>
              <a:rPr sz="1600" dirty="0" err="1">
                <a:solidFill>
                  <a:srgbClr val="333333"/>
                </a:solidFill>
                <a:latin typeface="Segoe UI"/>
              </a:rPr>
              <a:t>als</a:t>
            </a:r>
            <a:r>
              <a:rPr sz="1600" dirty="0">
                <a:solidFill>
                  <a:srgbClr val="333333"/>
                </a:solidFill>
                <a:latin typeface="Segoe UI"/>
              </a:rPr>
              <a:t> </a:t>
            </a:r>
            <a:r>
              <a:rPr sz="1600" b="1" dirty="0" err="1">
                <a:solidFill>
                  <a:srgbClr val="333333"/>
                </a:solidFill>
                <a:latin typeface="Segoe UI"/>
              </a:rPr>
              <a:t>praxistauglicher</a:t>
            </a:r>
            <a:r>
              <a:rPr sz="1600" b="1" dirty="0">
                <a:solidFill>
                  <a:srgbClr val="333333"/>
                </a:solidFill>
                <a:latin typeface="Segoe UI"/>
              </a:rPr>
              <a:t> Ansatz</a:t>
            </a:r>
            <a:r>
              <a:rPr sz="1600" dirty="0">
                <a:solidFill>
                  <a:srgbClr val="333333"/>
                </a:solidFill>
                <a:latin typeface="Segoe UI"/>
              </a:rPr>
              <a:t> </a:t>
            </a:r>
            <a:r>
              <a:rPr sz="1600" dirty="0" err="1">
                <a:solidFill>
                  <a:srgbClr val="333333"/>
                </a:solidFill>
                <a:latin typeface="Segoe UI"/>
              </a:rPr>
              <a:t>durchgesetzt</a:t>
            </a:r>
            <a:r>
              <a:rPr sz="1600" dirty="0">
                <a:solidFill>
                  <a:srgbClr val="333333"/>
                </a:solidFill>
                <a:latin typeface="Segoe UI"/>
              </a:rPr>
              <a:t>.</a:t>
            </a:r>
          </a:p>
        </p:txBody>
      </p:sp>
      <p:sp>
        <p:nvSpPr>
          <p:cNvPr id="5" name="Rectangle 4"/>
          <p:cNvSpPr/>
          <p:nvPr/>
        </p:nvSpPr>
        <p:spPr>
          <a:xfrm>
            <a:off x="457200" y="5644053"/>
            <a:ext cx="8229600" cy="731520"/>
          </a:xfrm>
          <a:prstGeom prst="rect">
            <a:avLst/>
          </a:prstGeom>
          <a:noFill/>
          <a:ln w="19050">
            <a:solidFill>
              <a:srgbClr val="999999"/>
            </a:solidFill>
          </a:ln>
          <a:effectLst/>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400" b="1">
                <a:solidFill>
                  <a:srgbClr val="000000"/>
                </a:solidFill>
                <a:latin typeface="Segoe UI"/>
              </a:rPr>
              <a:t>Die größte Chance liegt in der breiten Akzeptanz von flexiblen Lernformaten, die eine bessere Vereinbarkeit von Weiterbildung und Beruf ermöglichen.</a:t>
            </a:r>
          </a:p>
        </p:txBody>
      </p:sp>
      <p:sp>
        <p:nvSpPr>
          <p:cNvPr id="6" name="TextBox 5"/>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Ergebnis 2: Die zentralen Hürden – Kompetenz &amp; Didaktik</a:t>
            </a:r>
          </a:p>
        </p:txBody>
      </p:sp>
      <p:sp>
        <p:nvSpPr>
          <p:cNvPr id="3" name="TextBox 2"/>
          <p:cNvSpPr txBox="1"/>
          <p:nvPr/>
        </p:nvSpPr>
        <p:spPr>
          <a:xfrm>
            <a:off x="457200" y="1280160"/>
            <a:ext cx="8229600" cy="731520"/>
          </a:xfrm>
          <a:prstGeom prst="rect">
            <a:avLst/>
          </a:prstGeom>
          <a:noFill/>
        </p:spPr>
        <p:txBody>
          <a:bodyPr wrap="square" tIns="91440" bIns="91440">
            <a:spAutoFit/>
          </a:bodyPr>
          <a:lstStyle/>
          <a:p>
            <a:pPr algn="l"/>
            <a:r>
              <a:rPr sz="1600" i="1">
                <a:solidFill>
                  <a:srgbClr val="333333"/>
                </a:solidFill>
                <a:latin typeface="Segoe UI"/>
              </a:rPr>
              <a:t>Neben den Chancen deckt die Analyse zwei kritische Herausforderungen auf, die den Erfolg digitaler Bildung maßgeblich bestimmen:</a:t>
            </a:r>
          </a:p>
        </p:txBody>
      </p:sp>
      <p:pic>
        <p:nvPicPr>
          <p:cNvPr id="4" name="Picture 3" descr="tmp36r_4cwl.png"/>
          <p:cNvPicPr>
            <a:picLocks noChangeAspect="1"/>
          </p:cNvPicPr>
          <p:nvPr/>
        </p:nvPicPr>
        <p:blipFill>
          <a:blip r:embed="rId3"/>
          <a:stretch>
            <a:fillRect/>
          </a:stretch>
        </p:blipFill>
        <p:spPr>
          <a:xfrm>
            <a:off x="2146738" y="2103120"/>
            <a:ext cx="4320000" cy="2880000"/>
          </a:xfrm>
          <a:prstGeom prst="rect">
            <a:avLst/>
          </a:prstGeom>
        </p:spPr>
      </p:pic>
      <p:sp>
        <p:nvSpPr>
          <p:cNvPr id="5" name="Rectangle 4"/>
          <p:cNvSpPr/>
          <p:nvPr/>
        </p:nvSpPr>
        <p:spPr>
          <a:xfrm>
            <a:off x="457200" y="5257440"/>
            <a:ext cx="8229600" cy="731520"/>
          </a:xfrm>
          <a:prstGeom prst="rect">
            <a:avLst/>
          </a:prstGeom>
          <a:noFill/>
          <a:ln w="19050">
            <a:solidFill>
              <a:srgbClr val="999999"/>
            </a:solidFill>
          </a:ln>
          <a:effectLst/>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400" b="1">
                <a:solidFill>
                  <a:srgbClr val="000000"/>
                </a:solidFill>
                <a:latin typeface="Segoe UI"/>
              </a:rPr>
              <a:t>Erfolg hängt nicht von der Technologie ab, sondern von der pädagogischen Qualität und den Kompetenzen der Menschen.</a:t>
            </a:r>
          </a:p>
        </p:txBody>
      </p:sp>
      <p:sp>
        <p:nvSpPr>
          <p:cNvPr id="6" name="TextBox 5"/>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Fazit &amp; Ausblick: Der Mensch im Mittelpunkt</a:t>
            </a:r>
          </a:p>
        </p:txBody>
      </p:sp>
      <p:pic>
        <p:nvPicPr>
          <p:cNvPr id="3" name="Picture 2" descr="tmpxjxbzra5.png"/>
          <p:cNvPicPr>
            <a:picLocks noChangeAspect="1"/>
          </p:cNvPicPr>
          <p:nvPr/>
        </p:nvPicPr>
        <p:blipFill>
          <a:blip r:embed="rId3"/>
          <a:stretch>
            <a:fillRect/>
          </a:stretch>
        </p:blipFill>
        <p:spPr>
          <a:xfrm>
            <a:off x="457200" y="1280160"/>
            <a:ext cx="4320000" cy="2880000"/>
          </a:xfrm>
          <a:prstGeom prst="rect">
            <a:avLst/>
          </a:prstGeom>
        </p:spPr>
      </p:pic>
      <p:sp>
        <p:nvSpPr>
          <p:cNvPr id="4" name="TextBox 3"/>
          <p:cNvSpPr txBox="1"/>
          <p:nvPr/>
        </p:nvSpPr>
        <p:spPr>
          <a:xfrm>
            <a:off x="4800600" y="1280160"/>
            <a:ext cx="3886200" cy="3108960"/>
          </a:xfrm>
          <a:prstGeom prst="rect">
            <a:avLst/>
          </a:prstGeom>
          <a:noFill/>
        </p:spPr>
        <p:txBody>
          <a:bodyPr wrap="square" lIns="182880" tIns="91440">
            <a:spAutoFit/>
          </a:bodyPr>
          <a:lstStyle/>
          <a:p>
            <a:pPr algn="l"/>
            <a:r>
              <a:rPr sz="1600">
                <a:solidFill>
                  <a:srgbClr val="333333"/>
                </a:solidFill>
                <a:latin typeface="Segoe UI"/>
              </a:rPr>
              <a:t>• Fazit: </a:t>
            </a:r>
            <a:r>
              <a:rPr sz="1600" b="1">
                <a:solidFill>
                  <a:srgbClr val="333333"/>
                </a:solidFill>
                <a:latin typeface="Segoe UI"/>
              </a:rPr>
              <a:t>Didaktische Qualität</a:t>
            </a:r>
            <a:r>
              <a:rPr sz="1600">
                <a:solidFill>
                  <a:srgbClr val="333333"/>
                </a:solidFill>
                <a:latin typeface="Segoe UI"/>
              </a:rPr>
              <a:t> ist für den Lernerfolg entscheidender als die Technologie selbst.</a:t>
            </a:r>
          </a:p>
          <a:p>
            <a:endParaRPr sz="1600">
              <a:solidFill>
                <a:srgbClr val="333333"/>
              </a:solidFill>
              <a:latin typeface="Segoe UI"/>
            </a:endParaRPr>
          </a:p>
          <a:p>
            <a:pPr algn="l"/>
            <a:r>
              <a:rPr sz="1600">
                <a:solidFill>
                  <a:srgbClr val="333333"/>
                </a:solidFill>
                <a:latin typeface="Segoe UI"/>
              </a:rPr>
              <a:t>• Implikation: Die wichtigste Handlungsempfehlung ist die </a:t>
            </a:r>
            <a:r>
              <a:rPr sz="1600" b="1">
                <a:solidFill>
                  <a:srgbClr val="333333"/>
                </a:solidFill>
                <a:latin typeface="Segoe UI"/>
              </a:rPr>
              <a:t>nachhaltige Professionalisierung</a:t>
            </a:r>
            <a:r>
              <a:rPr sz="1600">
                <a:solidFill>
                  <a:srgbClr val="333333"/>
                </a:solidFill>
                <a:latin typeface="Segoe UI"/>
              </a:rPr>
              <a:t> der Lehrenden.</a:t>
            </a:r>
          </a:p>
          <a:p>
            <a:endParaRPr sz="1600">
              <a:solidFill>
                <a:srgbClr val="333333"/>
              </a:solidFill>
              <a:latin typeface="Segoe UI"/>
            </a:endParaRPr>
          </a:p>
          <a:p>
            <a:pPr algn="l"/>
            <a:r>
              <a:rPr sz="1600">
                <a:solidFill>
                  <a:srgbClr val="333333"/>
                </a:solidFill>
                <a:latin typeface="Segoe UI"/>
              </a:rPr>
              <a:t>• Ausblick: Zukünftige Forschung muss empirisch klären, welche </a:t>
            </a:r>
            <a:r>
              <a:rPr sz="1600" b="1">
                <a:solidFill>
                  <a:srgbClr val="333333"/>
                </a:solidFill>
                <a:latin typeface="Segoe UI"/>
              </a:rPr>
              <a:t>didaktischen Designs</a:t>
            </a:r>
            <a:r>
              <a:rPr sz="1600">
                <a:solidFill>
                  <a:srgbClr val="333333"/>
                </a:solidFill>
                <a:latin typeface="Segoe UI"/>
              </a:rPr>
              <a:t> für diverse Zielgruppen wirksam sind.</a:t>
            </a:r>
          </a:p>
        </p:txBody>
      </p:sp>
      <p:sp>
        <p:nvSpPr>
          <p:cNvPr id="5" name="TextBox 4"/>
          <p:cNvSpPr txBox="1"/>
          <p:nvPr/>
        </p:nvSpPr>
        <p:spPr>
          <a:xfrm>
            <a:off x="457200" y="4686480"/>
            <a:ext cx="8229600" cy="731520"/>
          </a:xfrm>
          <a:prstGeom prst="rect">
            <a:avLst/>
          </a:prstGeom>
          <a:noFill/>
        </p:spPr>
        <p:txBody>
          <a:bodyPr wrap="square" tIns="91440" bIns="91440">
            <a:spAutoFit/>
          </a:bodyPr>
          <a:lstStyle/>
          <a:p>
            <a:pPr algn="l"/>
            <a:r>
              <a:rPr sz="1600" i="1" dirty="0">
                <a:solidFill>
                  <a:srgbClr val="333333"/>
                </a:solidFill>
                <a:latin typeface="Segoe UI"/>
              </a:rPr>
              <a:t>Die </a:t>
            </a:r>
            <a:r>
              <a:rPr sz="1600" i="1" dirty="0" err="1">
                <a:solidFill>
                  <a:srgbClr val="333333"/>
                </a:solidFill>
                <a:latin typeface="Segoe UI"/>
              </a:rPr>
              <a:t>Analyse</a:t>
            </a:r>
            <a:r>
              <a:rPr sz="1600" i="1" dirty="0">
                <a:solidFill>
                  <a:srgbClr val="333333"/>
                </a:solidFill>
                <a:latin typeface="Segoe UI"/>
              </a:rPr>
              <a:t> </a:t>
            </a:r>
            <a:r>
              <a:rPr sz="1600" i="1" dirty="0" err="1">
                <a:solidFill>
                  <a:srgbClr val="333333"/>
                </a:solidFill>
                <a:latin typeface="Segoe UI"/>
              </a:rPr>
              <a:t>zeigt</a:t>
            </a:r>
            <a:r>
              <a:rPr sz="1600" i="1" dirty="0">
                <a:solidFill>
                  <a:srgbClr val="333333"/>
                </a:solidFill>
                <a:latin typeface="Segoe UI"/>
              </a:rPr>
              <a:t>, </a:t>
            </a:r>
            <a:r>
              <a:rPr sz="1600" i="1" dirty="0" err="1">
                <a:solidFill>
                  <a:srgbClr val="333333"/>
                </a:solidFill>
                <a:latin typeface="Segoe UI"/>
              </a:rPr>
              <a:t>dass</a:t>
            </a:r>
            <a:r>
              <a:rPr sz="1600" i="1" dirty="0">
                <a:solidFill>
                  <a:srgbClr val="333333"/>
                </a:solidFill>
                <a:latin typeface="Segoe UI"/>
              </a:rPr>
              <a:t> der </a:t>
            </a:r>
            <a:r>
              <a:rPr sz="1600" i="1" dirty="0" err="1">
                <a:solidFill>
                  <a:srgbClr val="333333"/>
                </a:solidFill>
                <a:latin typeface="Segoe UI"/>
              </a:rPr>
              <a:t>Erfolg</a:t>
            </a:r>
            <a:r>
              <a:rPr sz="1600" i="1" dirty="0">
                <a:solidFill>
                  <a:srgbClr val="333333"/>
                </a:solidFill>
                <a:latin typeface="Segoe UI"/>
              </a:rPr>
              <a:t> </a:t>
            </a:r>
            <a:r>
              <a:rPr sz="1600" i="1" dirty="0" err="1">
                <a:solidFill>
                  <a:srgbClr val="333333"/>
                </a:solidFill>
                <a:latin typeface="Segoe UI"/>
              </a:rPr>
              <a:t>digitaler</a:t>
            </a:r>
            <a:r>
              <a:rPr sz="1600" i="1" dirty="0">
                <a:solidFill>
                  <a:srgbClr val="333333"/>
                </a:solidFill>
                <a:latin typeface="Segoe UI"/>
              </a:rPr>
              <a:t> </a:t>
            </a:r>
            <a:r>
              <a:rPr sz="1600" i="1" dirty="0" err="1">
                <a:solidFill>
                  <a:srgbClr val="333333"/>
                </a:solidFill>
                <a:latin typeface="Segoe UI"/>
              </a:rPr>
              <a:t>Bildung</a:t>
            </a:r>
            <a:r>
              <a:rPr sz="1600" i="1" dirty="0">
                <a:solidFill>
                  <a:srgbClr val="333333"/>
                </a:solidFill>
                <a:latin typeface="Segoe UI"/>
              </a:rPr>
              <a:t> </a:t>
            </a:r>
            <a:r>
              <a:rPr sz="1600" i="1" dirty="0" err="1">
                <a:solidFill>
                  <a:srgbClr val="333333"/>
                </a:solidFill>
                <a:latin typeface="Segoe UI"/>
              </a:rPr>
              <a:t>nicht</a:t>
            </a:r>
            <a:r>
              <a:rPr sz="1600" i="1" dirty="0">
                <a:solidFill>
                  <a:srgbClr val="333333"/>
                </a:solidFill>
                <a:latin typeface="Segoe UI"/>
              </a:rPr>
              <a:t> </a:t>
            </a:r>
            <a:r>
              <a:rPr sz="1600" i="1" dirty="0" err="1">
                <a:solidFill>
                  <a:srgbClr val="333333"/>
                </a:solidFill>
                <a:latin typeface="Segoe UI"/>
              </a:rPr>
              <a:t>primär</a:t>
            </a:r>
            <a:r>
              <a:rPr sz="1600" i="1" dirty="0">
                <a:solidFill>
                  <a:srgbClr val="333333"/>
                </a:solidFill>
                <a:latin typeface="Segoe UI"/>
              </a:rPr>
              <a:t> von der Technologie </a:t>
            </a:r>
            <a:r>
              <a:rPr sz="1600" i="1" dirty="0" err="1">
                <a:solidFill>
                  <a:srgbClr val="333333"/>
                </a:solidFill>
                <a:latin typeface="Segoe UI"/>
              </a:rPr>
              <a:t>abhängt</a:t>
            </a:r>
            <a:r>
              <a:rPr sz="1600" i="1" dirty="0">
                <a:solidFill>
                  <a:srgbClr val="333333"/>
                </a:solidFill>
                <a:latin typeface="Segoe UI"/>
              </a:rPr>
              <a:t>. Die </a:t>
            </a:r>
            <a:r>
              <a:rPr sz="1600" i="1" dirty="0" err="1">
                <a:solidFill>
                  <a:srgbClr val="333333"/>
                </a:solidFill>
                <a:latin typeface="Segoe UI"/>
              </a:rPr>
              <a:t>entscheidenden</a:t>
            </a:r>
            <a:r>
              <a:rPr sz="1600" i="1" dirty="0">
                <a:solidFill>
                  <a:srgbClr val="333333"/>
                </a:solidFill>
                <a:latin typeface="Segoe UI"/>
              </a:rPr>
              <a:t> </a:t>
            </a:r>
            <a:r>
              <a:rPr sz="1600" i="1" dirty="0" err="1">
                <a:solidFill>
                  <a:srgbClr val="333333"/>
                </a:solidFill>
                <a:latin typeface="Segoe UI"/>
              </a:rPr>
              <a:t>Faktoren</a:t>
            </a:r>
            <a:r>
              <a:rPr sz="1600" i="1" dirty="0">
                <a:solidFill>
                  <a:srgbClr val="333333"/>
                </a:solidFill>
                <a:latin typeface="Segoe UI"/>
              </a:rPr>
              <a:t> </a:t>
            </a:r>
            <a:r>
              <a:rPr sz="1600" i="1" dirty="0" err="1">
                <a:solidFill>
                  <a:srgbClr val="333333"/>
                </a:solidFill>
                <a:latin typeface="Segoe UI"/>
              </a:rPr>
              <a:t>sind</a:t>
            </a:r>
            <a:r>
              <a:rPr sz="1600" i="1" dirty="0">
                <a:solidFill>
                  <a:srgbClr val="333333"/>
                </a:solidFill>
                <a:latin typeface="Segoe UI"/>
              </a:rPr>
              <a:t> die </a:t>
            </a:r>
            <a:r>
              <a:rPr sz="1600" i="1" dirty="0" err="1">
                <a:solidFill>
                  <a:srgbClr val="333333"/>
                </a:solidFill>
                <a:latin typeface="Segoe UI"/>
              </a:rPr>
              <a:t>didaktische</a:t>
            </a:r>
            <a:r>
              <a:rPr sz="1600" i="1" dirty="0">
                <a:solidFill>
                  <a:srgbClr val="333333"/>
                </a:solidFill>
                <a:latin typeface="Segoe UI"/>
              </a:rPr>
              <a:t> </a:t>
            </a:r>
            <a:r>
              <a:rPr sz="1600" i="1" dirty="0" err="1">
                <a:solidFill>
                  <a:srgbClr val="333333"/>
                </a:solidFill>
                <a:latin typeface="Segoe UI"/>
              </a:rPr>
              <a:t>Gestaltung</a:t>
            </a:r>
            <a:r>
              <a:rPr sz="1600" i="1" dirty="0">
                <a:solidFill>
                  <a:srgbClr val="333333"/>
                </a:solidFill>
                <a:latin typeface="Segoe UI"/>
              </a:rPr>
              <a:t> und die </a:t>
            </a:r>
            <a:r>
              <a:rPr sz="1600" i="1" dirty="0" err="1">
                <a:solidFill>
                  <a:srgbClr val="333333"/>
                </a:solidFill>
                <a:latin typeface="Segoe UI"/>
              </a:rPr>
              <a:t>Kompetenzen</a:t>
            </a:r>
            <a:r>
              <a:rPr sz="1600" i="1" dirty="0">
                <a:solidFill>
                  <a:srgbClr val="333333"/>
                </a:solidFill>
                <a:latin typeface="Segoe UI"/>
              </a:rPr>
              <a:t> der </a:t>
            </a:r>
            <a:r>
              <a:rPr sz="1600" i="1" dirty="0" err="1">
                <a:solidFill>
                  <a:srgbClr val="333333"/>
                </a:solidFill>
                <a:latin typeface="Segoe UI"/>
              </a:rPr>
              <a:t>Akteure</a:t>
            </a:r>
            <a:r>
              <a:rPr sz="1600" i="1" dirty="0">
                <a:solidFill>
                  <a:srgbClr val="333333"/>
                </a:solidFill>
                <a:latin typeface="Segoe UI"/>
              </a:rPr>
              <a:t>.</a:t>
            </a:r>
          </a:p>
        </p:txBody>
      </p:sp>
      <p:sp>
        <p:nvSpPr>
          <p:cNvPr id="6" name="Rectangle 5"/>
          <p:cNvSpPr/>
          <p:nvPr/>
        </p:nvSpPr>
        <p:spPr>
          <a:xfrm>
            <a:off x="457200" y="5715360"/>
            <a:ext cx="8229600" cy="731520"/>
          </a:xfrm>
          <a:prstGeom prst="rect">
            <a:avLst/>
          </a:prstGeom>
          <a:noFill/>
          <a:ln w="19050">
            <a:solidFill>
              <a:srgbClr val="999999"/>
            </a:solidFill>
          </a:ln>
          <a:effectLst/>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lstStyle/>
          <a:p>
            <a:pPr algn="l"/>
            <a:r>
              <a:rPr sz="1400" b="1">
                <a:solidFill>
                  <a:srgbClr val="000000"/>
                </a:solidFill>
                <a:latin typeface="Segoe UI"/>
              </a:rPr>
              <a:t>Der Schlüssel liegt nicht in der besten Technologie, sondern in der besten Pädagogik, die von kompetenten Menschen gestaltet wird.</a:t>
            </a:r>
          </a:p>
        </p:txBody>
      </p:sp>
      <p:sp>
        <p:nvSpPr>
          <p:cNvPr id="7" name="TextBox 6"/>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914400"/>
          </a:xfrm>
          <a:prstGeom prst="rect">
            <a:avLst/>
          </a:prstGeom>
          <a:noFill/>
        </p:spPr>
        <p:txBody>
          <a:bodyPr wrap="square" tIns="91440" bIns="91440">
            <a:spAutoFit/>
          </a:bodyPr>
          <a:lstStyle/>
          <a:p>
            <a:pPr algn="l"/>
            <a:r>
              <a:rPr sz="2800" b="1">
                <a:solidFill>
                  <a:srgbClr val="000000"/>
                </a:solidFill>
                <a:latin typeface="Segoe UI"/>
              </a:rPr>
              <a:t>Vielen Dank &amp; Diskussion</a:t>
            </a:r>
          </a:p>
        </p:txBody>
      </p:sp>
      <p:sp>
        <p:nvSpPr>
          <p:cNvPr id="3" name="TextBox 2"/>
          <p:cNvSpPr txBox="1"/>
          <p:nvPr/>
        </p:nvSpPr>
        <p:spPr>
          <a:xfrm>
            <a:off x="457200" y="1280160"/>
            <a:ext cx="8229600" cy="731520"/>
          </a:xfrm>
          <a:prstGeom prst="rect">
            <a:avLst/>
          </a:prstGeom>
          <a:noFill/>
        </p:spPr>
        <p:txBody>
          <a:bodyPr wrap="square" tIns="91440" bIns="91440">
            <a:spAutoFit/>
          </a:bodyPr>
          <a:lstStyle/>
          <a:p>
            <a:pPr algn="l"/>
            <a:r>
              <a:rPr sz="1600" i="1">
                <a:solidFill>
                  <a:srgbClr val="333333"/>
                </a:solidFill>
                <a:latin typeface="Segoe UI"/>
              </a:rPr>
              <a:t>Ich danke Ihnen herzlich für Ihre Aufmerksamkeit und freue mich auf Ihre Fragen und eine anregende Diskussion.</a:t>
            </a:r>
          </a:p>
        </p:txBody>
      </p:sp>
      <p:pic>
        <p:nvPicPr>
          <p:cNvPr id="4" name="Picture 3" descr="tmpcufonpoi.png"/>
          <p:cNvPicPr>
            <a:picLocks noChangeAspect="1"/>
          </p:cNvPicPr>
          <p:nvPr/>
        </p:nvPicPr>
        <p:blipFill>
          <a:blip r:embed="rId3"/>
          <a:stretch>
            <a:fillRect/>
          </a:stretch>
        </p:blipFill>
        <p:spPr>
          <a:xfrm>
            <a:off x="1785182" y="2340478"/>
            <a:ext cx="5573635" cy="3715757"/>
          </a:xfrm>
          <a:prstGeom prst="rect">
            <a:avLst/>
          </a:prstGeom>
        </p:spPr>
      </p:pic>
      <p:sp>
        <p:nvSpPr>
          <p:cNvPr id="5" name="TextBox 4"/>
          <p:cNvSpPr txBox="1"/>
          <p:nvPr/>
        </p:nvSpPr>
        <p:spPr>
          <a:xfrm>
            <a:off x="7772400" y="6400800"/>
            <a:ext cx="914400" cy="457200"/>
          </a:xfrm>
          <a:prstGeom prst="rect">
            <a:avLst/>
          </a:prstGeom>
          <a:noFill/>
        </p:spPr>
        <p:txBody>
          <a:bodyPr wrap="none">
            <a:spAutoFit/>
          </a:bodyPr>
          <a:lstStyle/>
          <a:p>
            <a:pPr algn="r"/>
            <a:r>
              <a:rPr sz="1000">
                <a:solidFill>
                  <a:srgbClr val="666666"/>
                </a:solidFill>
                <a:latin typeface="Segoe UI"/>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1999</Words>
  <Application>Microsoft Macintosh PowerPoint</Application>
  <PresentationFormat>Bildschirmpräsentation (4:3)</PresentationFormat>
  <Paragraphs>121</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Segoe UI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Cedric Schmidt</cp:lastModifiedBy>
  <cp:revision>2</cp:revision>
  <dcterms:created xsi:type="dcterms:W3CDTF">2013-01-27T09:14:16Z</dcterms:created>
  <dcterms:modified xsi:type="dcterms:W3CDTF">2025-10-06T13:20:16Z</dcterms:modified>
  <cp:category/>
</cp:coreProperties>
</file>